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media/image4.jpeg" ContentType="image/jpeg"/>
  <Override PartName="/ppt/notesSlides/notesSlide2.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1.jpeg" ContentType="image/jpeg"/>
  <Override PartName="/ppt/notesSlides/notesSlide6.xml" ContentType="application/vnd.openxmlformats-officedocument.presentationml.notesSlide+xml"/>
  <Override PartName="/ppt/media/image12.jpeg" ContentType="image/jpeg"/>
  <Override PartName="/ppt/media/image13.jpeg" ContentType="image/jpeg"/>
  <Override PartName="/ppt/notesSlides/notesSlide7.xml" ContentType="application/vnd.openxmlformats-officedocument.presentationml.notesSlide+xml"/>
  <Override PartName="/ppt/media/image14.jpeg" ContentType="image/jpeg"/>
  <Override PartName="/ppt/notesSlides/notesSlide8.xml" ContentType="application/vnd.openxmlformats-officedocument.presentationml.notesSlide+xml"/>
  <Override PartName="/ppt/media/image15.jpeg" ContentType="image/jpeg"/>
  <Override PartName="/ppt/notesSlides/notesSlide9.xml" ContentType="application/vnd.openxmlformats-officedocument.presentationml.notesSlide+xml"/>
  <Override PartName="/ppt/media/image16.jpeg" ContentType="image/jpeg"/>
  <Override PartName="/ppt/media/image17.jpeg" ContentType="image/jpeg"/>
  <Override PartName="/ppt/notesSlides/notesSlide10.xml" ContentType="application/vnd.openxmlformats-officedocument.presentationml.notesSlide+xml"/>
  <Override PartName="/ppt/media/image1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lvl1pPr>
      <a:defRPr>
        <a:latin typeface="+mn-lt"/>
        <a:ea typeface="+mn-ea"/>
        <a:cs typeface="+mn-cs"/>
        <a:sym typeface="Avenir Roman"/>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CCDBE1"/>
          </a:solidFill>
        </a:fill>
      </a:tcStyle>
    </a:wholeTbl>
    <a:band2H>
      <a:tcTxStyle b="def" i="def"/>
      <a:tcStyle>
        <a:tcBdr/>
        <a:fill>
          <a:solidFill>
            <a:srgbClr val="E7EEF0"/>
          </a:solidFill>
        </a:fill>
      </a:tcStyle>
    </a:band2H>
    <a:firstCol>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3891A7"/>
          </a:solidFill>
        </a:fill>
      </a:tcStyle>
    </a:firstCol>
    <a:la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381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3891A7"/>
          </a:solidFill>
        </a:fill>
      </a:tcStyle>
    </a:lastRow>
    <a:fir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381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3891A7"/>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DBDBDB"/>
          </a:solidFill>
        </a:fill>
      </a:tcStyle>
    </a:wholeTbl>
    <a:band2H>
      <a:tcTxStyle b="def" i="def"/>
      <a:tcStyle>
        <a:tcBdr/>
        <a:fill>
          <a:solidFill>
            <a:srgbClr val="EEEEEE"/>
          </a:solidFill>
        </a:fill>
      </a:tcStyle>
    </a:band2H>
    <a:firstCol>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8F8F8F"/>
          </a:solidFill>
        </a:fill>
      </a:tcStyle>
    </a:firstCol>
    <a:la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381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8F8F8F"/>
          </a:solidFill>
        </a:fill>
      </a:tcStyle>
    </a:lastRow>
    <a:fir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381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8F8F8F"/>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F5E1CA"/>
          </a:solidFill>
        </a:fill>
      </a:tcStyle>
    </a:wholeTbl>
    <a:band2H>
      <a:tcTxStyle b="def" i="def"/>
      <a:tcStyle>
        <a:tcBdr/>
        <a:fill>
          <a:solidFill>
            <a:srgbClr val="FAF0E6"/>
          </a:solidFill>
        </a:fill>
      </a:tcStyle>
    </a:band2H>
    <a:firstCol>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E6A709"/>
          </a:solidFill>
        </a:fill>
      </a:tcStyle>
    </a:firstCol>
    <a:la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381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E6A709"/>
          </a:solidFill>
        </a:fill>
      </a:tcStyle>
    </a:lastRow>
    <a:fir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381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E6A709"/>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88631"/>
          </a:solidFill>
        </a:fill>
      </a:tcStyle>
    </a:band2H>
    <a:firstCol>
      <a:tcTxStyle b="on" i="on">
        <a:font>
          <a:latin typeface="Avenir Book"/>
          <a:ea typeface="Avenir Book"/>
          <a:cs typeface="Avenir Book"/>
        </a:font>
        <a:srgbClr val="F8863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891A7"/>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88631"/>
          </a:solidFill>
        </a:fill>
      </a:tcStyle>
    </a:lastRow>
    <a:firstRow>
      <a:tcTxStyle b="on" i="on">
        <a:font>
          <a:latin typeface="Avenir Book"/>
          <a:ea typeface="Avenir Book"/>
          <a:cs typeface="Avenir Book"/>
        </a:font>
        <a:srgbClr val="F88631"/>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891A7"/>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fill>
      </a:tcStyle>
    </a:firstCol>
    <a:la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38100" cap="flat">
              <a:solidFill>
                <a:srgbClr val="F88631"/>
              </a:solidFill>
              <a:prstDash val="solid"/>
              <a:bevel/>
            </a:ln>
          </a:top>
          <a:bottom>
            <a:ln w="127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fill>
      </a:tcStyle>
    </a:lastRow>
    <a:firstRow>
      <a:tcTxStyle b="on" i="on">
        <a:font>
          <a:latin typeface="Avenir Book"/>
          <a:ea typeface="Avenir Book"/>
          <a:cs typeface="Avenir Book"/>
        </a:font>
        <a:srgbClr val="F88631"/>
      </a:tcTxStyle>
      <a:tcStyle>
        <a:tcBdr>
          <a:left>
            <a:ln w="12700" cap="flat">
              <a:solidFill>
                <a:srgbClr val="F88631"/>
              </a:solidFill>
              <a:prstDash val="solid"/>
              <a:bevel/>
            </a:ln>
          </a:left>
          <a:right>
            <a:ln w="12700" cap="flat">
              <a:solidFill>
                <a:srgbClr val="F88631"/>
              </a:solidFill>
              <a:prstDash val="solid"/>
              <a:bevel/>
            </a:ln>
          </a:right>
          <a:top>
            <a:ln w="12700" cap="flat">
              <a:solidFill>
                <a:srgbClr val="F88631"/>
              </a:solidFill>
              <a:prstDash val="solid"/>
              <a:bevel/>
            </a:ln>
          </a:top>
          <a:bottom>
            <a:ln w="38100" cap="flat">
              <a:solidFill>
                <a:srgbClr val="F88631"/>
              </a:solidFill>
              <a:prstDash val="solid"/>
              <a:bevel/>
            </a:ln>
          </a:bottom>
          <a:insideH>
            <a:ln w="12700" cap="flat">
              <a:solidFill>
                <a:srgbClr val="F88631"/>
              </a:solidFill>
              <a:prstDash val="solid"/>
              <a:bevel/>
            </a:ln>
          </a:insideH>
          <a:insideV>
            <a:ln w="12700" cap="flat">
              <a:solidFill>
                <a:srgbClr val="F88631"/>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ph type="sldImg"/>
          </p:nvPr>
        </p:nvSpPr>
        <p:spPr>
          <a:xfrm>
            <a:off x="1143000" y="685800"/>
            <a:ext cx="4572000" cy="3429000"/>
          </a:xfrm>
          <a:prstGeom prst="rect">
            <a:avLst/>
          </a:prstGeom>
        </p:spPr>
        <p:txBody>
          <a:bodyPr/>
          <a:lstStyle/>
          <a:p>
            <a:pPr lvl="0"/>
          </a:p>
        </p:txBody>
      </p:sp>
      <p:sp>
        <p:nvSpPr>
          <p:cNvPr id="70" name="Shape 7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it.wikipedia.org/wiki/Un_americano_a_Roma" TargetMode="External"/><Relationship Id="rId4" Type="http://schemas.openxmlformats.org/officeDocument/2006/relationships/hyperlink" Target="http://it.wikipedia.org/wiki/1954" TargetMode="External"/><Relationship Id="rId5" Type="http://schemas.openxmlformats.org/officeDocument/2006/relationships/hyperlink" Target="http://it.wikipedia.org/wiki/Steno" TargetMode="External"/><Relationship Id="rId6" Type="http://schemas.openxmlformats.org/officeDocument/2006/relationships/hyperlink" Target="http://it.wikipedia.org/wiki/Italia" TargetMode="External"/><Relationship Id="rId7" Type="http://schemas.openxmlformats.org/officeDocument/2006/relationships/hyperlink" Target="http://it.wikipedia.org/wiki/Dopoguerra" TargetMode="Externa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lvl="0"/>
          </a:p>
        </p:txBody>
      </p:sp>
      <p:sp>
        <p:nvSpPr>
          <p:cNvPr id="89" name="Shape 89"/>
          <p:cNvSpPr/>
          <p:nvPr>
            <p:ph type="body" sz="quarter" idx="1"/>
          </p:nvPr>
        </p:nvSpPr>
        <p:spPr>
          <a:prstGeom prst="rect">
            <a:avLst/>
          </a:prstGeom>
        </p:spPr>
        <p:txBody>
          <a:bodyPr/>
          <a:lstStyle/>
          <a:p>
            <a:pPr lvl="0" defTabSz="914400">
              <a:lnSpc>
                <a:spcPct val="90000"/>
              </a:lnSpc>
              <a:defRPr sz="1800"/>
            </a:pPr>
            <a:r>
              <a:rPr sz="1000">
                <a:latin typeface="Calibri"/>
                <a:ea typeface="Calibri"/>
                <a:cs typeface="Calibri"/>
                <a:sym typeface="Calibri"/>
              </a:rPr>
              <a:t>ALE -  QUALI IMMAGINI, PAROLE, AGGETTIVI  ASSOCIATE A QUESTE PAROLE?</a:t>
            </a:r>
            <a:endParaRPr sz="1000">
              <a:latin typeface="Calibri"/>
              <a:ea typeface="Calibri"/>
              <a:cs typeface="Calibri"/>
              <a:sym typeface="Calibri"/>
            </a:endParaRPr>
          </a:p>
          <a:p>
            <a:pPr lvl="0" defTabSz="914400">
              <a:lnSpc>
                <a:spcPct val="90000"/>
              </a:lnSpc>
              <a:defRPr sz="1800"/>
            </a:pPr>
            <a:r>
              <a:rPr sz="1000">
                <a:latin typeface="Calibri"/>
                <a:ea typeface="Calibri"/>
                <a:cs typeface="Calibri"/>
                <a:sym typeface="Calibri"/>
              </a:rPr>
              <a:t>Foglio A3 (3 per scrivere).</a:t>
            </a:r>
            <a:endParaRPr sz="1000">
              <a:latin typeface="Calibri"/>
              <a:ea typeface="Calibri"/>
              <a:cs typeface="Calibri"/>
              <a:sym typeface="Calibri"/>
            </a:endParaRPr>
          </a:p>
          <a:p>
            <a:pPr lvl="0" defTabSz="914400">
              <a:lnSpc>
                <a:spcPct val="90000"/>
              </a:lnSpc>
              <a:defRPr sz="1800"/>
            </a:pPr>
            <a:r>
              <a:rPr sz="1000">
                <a:latin typeface="Calibri"/>
                <a:ea typeface="Calibri"/>
                <a:cs typeface="Calibri"/>
                <a:sym typeface="Calibri"/>
              </a:rPr>
              <a:t>COMMENTO </a:t>
            </a:r>
            <a:endParaRPr sz="1000">
              <a:latin typeface="Calibri"/>
              <a:ea typeface="Calibri"/>
              <a:cs typeface="Calibri"/>
              <a:sym typeface="Calibri"/>
            </a:endParaRPr>
          </a:p>
          <a:p>
            <a:pPr lvl="0" defTabSz="914400">
              <a:lnSpc>
                <a:spcPct val="90000"/>
              </a:lnSpc>
              <a:defRPr sz="1800"/>
            </a:pPr>
            <a:r>
              <a:rPr sz="1000">
                <a:latin typeface="Calibri"/>
                <a:ea typeface="Calibri"/>
                <a:cs typeface="Calibri"/>
                <a:sym typeface="Calibri"/>
              </a:rPr>
              <a:t>Già vediamo come il cibo si associa a diversi registri di significati e attributi. </a:t>
            </a:r>
            <a:endParaRPr sz="1000">
              <a:latin typeface="Calibri"/>
              <a:ea typeface="Calibri"/>
              <a:cs typeface="Calibri"/>
              <a:sym typeface="Calibri"/>
            </a:endParaRPr>
          </a:p>
          <a:p>
            <a:pPr lvl="0" defTabSz="914400">
              <a:lnSpc>
                <a:spcPct val="90000"/>
              </a:lnSpc>
              <a:defRPr sz="1800"/>
            </a:pPr>
            <a:r>
              <a:rPr sz="1000">
                <a:latin typeface="Calibri"/>
                <a:ea typeface="Calibri"/>
                <a:cs typeface="Calibri"/>
                <a:sym typeface="Calibri"/>
              </a:rPr>
              <a:t>Categorie possibili:</a:t>
            </a:r>
            <a:endParaRPr sz="1000">
              <a:latin typeface="Calibri"/>
              <a:ea typeface="Calibri"/>
              <a:cs typeface="Calibri"/>
              <a:sym typeface="Calibri"/>
            </a:endParaRPr>
          </a:p>
          <a:p>
            <a:pPr lvl="0" defTabSz="914400">
              <a:lnSpc>
                <a:spcPct val="90000"/>
              </a:lnSpc>
              <a:defRPr sz="1800"/>
            </a:pPr>
            <a:r>
              <a:rPr sz="1000">
                <a:latin typeface="Calibri"/>
                <a:ea typeface="Calibri"/>
                <a:cs typeface="Calibri"/>
                <a:sym typeface="Calibri"/>
              </a:rPr>
              <a:t>-mille significati cibo - Dunque, il cibo, oltre che fonte di nutrimento, veicola innumerevoli altri significati:</a:t>
            </a:r>
            <a:br>
              <a:rPr sz="1000">
                <a:latin typeface="Calibri"/>
                <a:ea typeface="Calibri"/>
                <a:cs typeface="Calibri"/>
                <a:sym typeface="Calibri"/>
              </a:rPr>
            </a:br>
            <a:r>
              <a:rPr sz="1000">
                <a:latin typeface="Calibri"/>
                <a:ea typeface="Calibri"/>
                <a:cs typeface="Calibri"/>
                <a:sym typeface="Calibri"/>
              </a:rPr>
              <a:t>- Cibo come tradizione. È nei piatti tipici e tradizionali che si conserva spesso una parte importante della cultura di un popolo, di una regione, che si tramandano vecchi saperi e valori.</a:t>
            </a:r>
            <a:br>
              <a:rPr sz="1000">
                <a:latin typeface="Calibri"/>
                <a:ea typeface="Calibri"/>
                <a:cs typeface="Calibri"/>
                <a:sym typeface="Calibri"/>
              </a:rPr>
            </a:br>
            <a:r>
              <a:rPr sz="1000">
                <a:latin typeface="Calibri"/>
                <a:ea typeface="Calibri"/>
                <a:cs typeface="Calibri"/>
                <a:sym typeface="Calibri"/>
              </a:rPr>
              <a:t>- Cibo come amicizia. L'offerta di cibo è il primo gesto di amicizia, in ogni parte del mondo.</a:t>
            </a:r>
            <a:br>
              <a:rPr sz="1000">
                <a:latin typeface="Calibri"/>
                <a:ea typeface="Calibri"/>
                <a:cs typeface="Calibri"/>
                <a:sym typeface="Calibri"/>
              </a:rPr>
            </a:br>
            <a:r>
              <a:rPr sz="1000">
                <a:latin typeface="Calibri"/>
                <a:ea typeface="Calibri"/>
                <a:cs typeface="Calibri"/>
                <a:sym typeface="Calibri"/>
              </a:rPr>
              <a:t>- Cibo come ritrovarsi. Per una famiglia spesso è il momento del pranzo, della cena, l'occasione per riunirsi e ritrovarsi insieme. Ed è in tavola che affiora sempre un po' di noi: i gesti della convivialità, i piccoli impacci, le ruvide cortesie, gli sbalzi di nervosismo, le storie individuali con i loro intrecci…</a:t>
            </a:r>
            <a:br>
              <a:rPr sz="1000">
                <a:latin typeface="Calibri"/>
                <a:ea typeface="Calibri"/>
                <a:cs typeface="Calibri"/>
                <a:sym typeface="Calibri"/>
              </a:rPr>
            </a:br>
            <a:r>
              <a:rPr sz="1000">
                <a:latin typeface="Calibri"/>
                <a:ea typeface="Calibri"/>
                <a:cs typeface="Calibri"/>
                <a:sym typeface="Calibri"/>
              </a:rPr>
              <a:t>- Cibo come festa. Non si può pensare a nessuna occasione di festeggiamento, in tutti i luoghi e tempi, senza un ricco buffet o senza le portate più importanti.</a:t>
            </a:r>
            <a:br>
              <a:rPr sz="1000">
                <a:latin typeface="Calibri"/>
                <a:ea typeface="Calibri"/>
                <a:cs typeface="Calibri"/>
                <a:sym typeface="Calibri"/>
              </a:rPr>
            </a:br>
            <a:r>
              <a:rPr sz="1000">
                <a:latin typeface="Calibri"/>
                <a:ea typeface="Calibri"/>
                <a:cs typeface="Calibri"/>
                <a:sym typeface="Calibri"/>
              </a:rPr>
              <a:t>- Cibo come approfondimento di un rapporto. A tavola, vuoi per un appuntamento di lavoro o di piacere, ci si lascia andare di più. E il tutto diventa un'occasione di comunicare, difficile da ricreare altrove.</a:t>
            </a:r>
            <a:br>
              <a:rPr sz="1000">
                <a:latin typeface="Calibri"/>
                <a:ea typeface="Calibri"/>
                <a:cs typeface="Calibri"/>
                <a:sym typeface="Calibri"/>
              </a:rPr>
            </a:br>
            <a:r>
              <a:rPr sz="1000">
                <a:latin typeface="Calibri"/>
                <a:ea typeface="Calibri"/>
                <a:cs typeface="Calibri"/>
                <a:sym typeface="Calibri"/>
              </a:rPr>
              <a:t>- Cibo come piacere. Il piatto fumante davanti ai nostri occhi, il profumo, il gusto dell'assaggio, poi l'appetito saziato… sono tutte sensazioni estremamente piacevoli.</a:t>
            </a:r>
            <a:br>
              <a:rPr sz="1000">
                <a:latin typeface="Calibri"/>
                <a:ea typeface="Calibri"/>
                <a:cs typeface="Calibri"/>
                <a:sym typeface="Calibri"/>
              </a:rPr>
            </a:br>
            <a:r>
              <a:rPr sz="1000">
                <a:latin typeface="Calibri"/>
                <a:ea typeface="Calibri"/>
                <a:cs typeface="Calibri"/>
                <a:sym typeface="Calibri"/>
              </a:rPr>
              <a:t>- Cibo come rituale. L'attenzione nel preparare la tavola, per sé e per gli altri, la disposizione delle cose e dei piatti, la cura nel cucinare i propri piatti preferiti, o quelli delle persone a noi care... momenti preziosi, da ritagliarsi come antidoto alla frenesia dei tempi d'oggi, e da pensare come gesti per prendersi cura di sé.</a:t>
            </a:r>
            <a:br>
              <a:rPr sz="1000">
                <a:latin typeface="Calibri"/>
                <a:ea typeface="Calibri"/>
                <a:cs typeface="Calibri"/>
                <a:sym typeface="Calibri"/>
              </a:rPr>
            </a:br>
            <a:r>
              <a:rPr sz="1000">
                <a:latin typeface="Calibri"/>
                <a:ea typeface="Calibri"/>
                <a:cs typeface="Calibri"/>
                <a:sym typeface="Calibri"/>
              </a:rPr>
              <a:t>- Cibo come coccola. Stupendi manicaretti, il cioccolato, il cognac dopo pasto... Sono attimi preziosi che dedichiamo a noi stessi, quasi come una carezza.</a:t>
            </a:r>
            <a:br>
              <a:rPr sz="1000">
                <a:latin typeface="Calibri"/>
                <a:ea typeface="Calibri"/>
                <a:cs typeface="Calibri"/>
                <a:sym typeface="Calibri"/>
              </a:rPr>
            </a:br>
            <a:r>
              <a:rPr sz="1000">
                <a:latin typeface="Calibri"/>
                <a:ea typeface="Calibri"/>
                <a:cs typeface="Calibri"/>
                <a:sym typeface="Calibri"/>
              </a:rPr>
              <a:t>- Cibo come atto sensuale. Il miglior preliminare all'intimità? Una cena! Con tutti gli ingredienti giusti: l'atmosfera, i sapori, i gesti... e l'amore.</a:t>
            </a:r>
            <a:endParaRPr sz="1000">
              <a:latin typeface="Calibri"/>
              <a:ea typeface="Calibri"/>
              <a:cs typeface="Calibri"/>
              <a:sym typeface="Calibri"/>
            </a:endParaRPr>
          </a:p>
          <a:p>
            <a:pPr lvl="0" defTabSz="914400">
              <a:lnSpc>
                <a:spcPct val="90000"/>
              </a:lnSpc>
              <a:defRPr sz="1800"/>
            </a:pPr>
            <a:r>
              <a:rPr sz="1000">
                <a:latin typeface="Calibri"/>
                <a:ea typeface="Calibri"/>
                <a:cs typeface="Calibri"/>
                <a:sym typeface="Calibri"/>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lvl="0"/>
          </a:p>
        </p:txBody>
      </p:sp>
      <p:sp>
        <p:nvSpPr>
          <p:cNvPr id="164" name="Shape 16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COMMENTO -Se lavoriamo sulla consapevolezza diamo spazio e ascolto a tutte le dimensioni presentate: riprendere gusto.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Contatto con il tuo modo di essere, c’è un legame tra il modo in cui mangi e il modo in cui vivi e pensi?</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Sollecitazioni:</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-voracità</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-sbocconcellare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-tenere in bocca a lungo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-inghiottire rapidamente</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Percezione salivazione</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-percezione deglutizione</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-percezione masticazione</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-tendenze personali di gusto</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-cibi solidi/morbidi</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-cibi al cucchiaio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0" defTabSz="914400">
              <a:lnSpc>
                <a:spcPct val="100000"/>
              </a:lnSpc>
              <a:defRPr sz="1800"/>
            </a:pPr>
            <a:r>
              <a:rPr sz="1000">
                <a:latin typeface="Calibri"/>
                <a:ea typeface="Calibri"/>
                <a:cs typeface="Calibri"/>
                <a:sym typeface="Calibri"/>
              </a:rPr>
              <a:t>CRIS  -L’uomo si è sempre interrogato sul proprio rapporto con il cibo per la radicale necessità del cibo, e ha sempre attribuito al suo rapporto con un cibo un valore al di’ là nel valore nutritivo. Interesse in ambito filosofico, ad esempio feuerbach nel 1862 ha dato titolo ad un suo trattato: il mistero del sacrificio o l’uomo è cio’ che mangia.  Questa coincidenza potrà sembrare eccessiva ma ci permette di comprendere come il significato attribuito al cibo sia il risultato di una scelta di fondo: </a:t>
            </a:r>
            <a:endParaRPr sz="1000">
              <a:latin typeface="Calibri"/>
              <a:ea typeface="Calibri"/>
              <a:cs typeface="Calibri"/>
              <a:sym typeface="Calibri"/>
            </a:endParaRPr>
          </a:p>
          <a:p>
            <a:pPr lvl="0" defTabSz="914400">
              <a:lnSpc>
                <a:spcPct val="100000"/>
              </a:lnSpc>
              <a:defRPr sz="1800"/>
            </a:pPr>
            <a:r>
              <a:rPr sz="1000">
                <a:latin typeface="Calibri"/>
                <a:ea typeface="Calibri"/>
                <a:cs typeface="Calibri"/>
                <a:sym typeface="Calibri"/>
              </a:rPr>
              <a:t>l’edonismo che comprende il piacere di tutti i sensi, cura, e.g. gourmet, slow food;</a:t>
            </a:r>
            <a:endParaRPr sz="1000">
              <a:latin typeface="Calibri"/>
              <a:ea typeface="Calibri"/>
              <a:cs typeface="Calibri"/>
              <a:sym typeface="Calibri"/>
            </a:endParaRPr>
          </a:p>
          <a:p>
            <a:pPr lvl="0" defTabSz="914400">
              <a:lnSpc>
                <a:spcPct val="100000"/>
              </a:lnSpc>
              <a:defRPr sz="1800"/>
            </a:pPr>
            <a:r>
              <a:rPr sz="1000">
                <a:latin typeface="Calibri"/>
                <a:ea typeface="Calibri"/>
                <a:cs typeface="Calibri"/>
                <a:sym typeface="Calibri"/>
              </a:rPr>
              <a:t>Approccio nutrizionista che privilegia le proprietà biochimiche degli alimenti sulla salute e che misura la qualità degli alimenti, si focalizza sull’apporto calorico </a:t>
            </a:r>
            <a:endParaRPr sz="1000">
              <a:latin typeface="Calibri"/>
              <a:ea typeface="Calibri"/>
              <a:cs typeface="Calibri"/>
              <a:sym typeface="Calibri"/>
            </a:endParaRPr>
          </a:p>
          <a:p>
            <a:pPr lvl="0" defTabSz="914400">
              <a:lnSpc>
                <a:spcPct val="100000"/>
              </a:lnSpc>
              <a:defRPr sz="1800"/>
            </a:pPr>
            <a:r>
              <a:rPr sz="1000">
                <a:latin typeface="Calibri"/>
                <a:ea typeface="Calibri"/>
                <a:cs typeface="Calibri"/>
                <a:sym typeface="Calibri"/>
              </a:rPr>
              <a:t>Approccio in chiave spiritualista che indica modalità e disposizioni riguardo ai cibi e alla preparazione dei cibi che supera una scelta completamente guidata dagli istinti (vegetarianesimo).</a:t>
            </a:r>
            <a:endParaRPr sz="1000">
              <a:latin typeface="Calibri"/>
              <a:ea typeface="Calibri"/>
              <a:cs typeface="Calibri"/>
              <a:sym typeface="Calibri"/>
            </a:endParaRPr>
          </a:p>
          <a:p>
            <a:pPr lvl="0" defTabSz="914400">
              <a:lnSpc>
                <a:spcPct val="100000"/>
              </a:lnSpc>
              <a:defRPr sz="1800"/>
            </a:pPr>
            <a:r>
              <a:rPr sz="1000">
                <a:latin typeface="Calibri"/>
                <a:ea typeface="Calibri"/>
                <a:cs typeface="Calibri"/>
                <a:sym typeface="Calibri"/>
              </a:rPr>
              <a:t>Questo ci dice che quello che mangiamo riflette anche lo stile di vita a cui aderiamo (es. fast food: rapidità, efficienza vs slow food: ricercatezza, tempo lungo, cura </a:t>
            </a:r>
            <a:endParaRPr sz="1000">
              <a:latin typeface="Calibri"/>
              <a:ea typeface="Calibri"/>
              <a:cs typeface="Calibri"/>
              <a:sym typeface="Calibri"/>
            </a:endParaRPr>
          </a:p>
          <a:p>
            <a:pPr lvl="0" defTabSz="914400">
              <a:lnSpc>
                <a:spcPct val="100000"/>
              </a:lnSpc>
              <a:defRPr sz="1800"/>
            </a:pPr>
            <a:r>
              <a:rPr sz="1000">
                <a:latin typeface="Calibri"/>
                <a:ea typeface="Calibri"/>
                <a:cs typeface="Calibri"/>
                <a:sym typeface="Calibri"/>
              </a:rPr>
              <a:t>Intro a clip sordi – </a:t>
            </a:r>
            <a:endParaRPr sz="1000">
              <a:latin typeface="Calibri"/>
              <a:ea typeface="Calibri"/>
              <a:cs typeface="Calibri"/>
              <a:sym typeface="Calibri"/>
            </a:endParaRPr>
          </a:p>
          <a:p>
            <a:pPr lvl="0" defTabSz="914400">
              <a:lnSpc>
                <a:spcPct val="100000"/>
              </a:lnSpc>
              <a:defRPr sz="1800"/>
            </a:pPr>
            <a:r>
              <a:rPr sz="1000">
                <a:latin typeface="Calibri"/>
                <a:ea typeface="Calibri"/>
                <a:cs typeface="Calibri"/>
                <a:sym typeface="Calibri"/>
              </a:rPr>
              <a:t>un piatto di spaghetti è protagonista in una celeberrima e comica sequenza del film </a:t>
            </a:r>
            <a:r>
              <a:rPr i="1" sz="1000">
                <a:latin typeface="Calibri"/>
                <a:ea typeface="Calibri"/>
                <a:cs typeface="Calibri"/>
                <a:sym typeface="Calibri"/>
                <a:hlinkClick r:id="rId3" invalidUrl="" action="" tgtFrame="" tooltip="" history="1" highlightClick="0" endSnd="0"/>
              </a:rPr>
              <a:t>Un americano a Roma</a:t>
            </a:r>
            <a:r>
              <a:rPr sz="1000">
                <a:latin typeface="Calibri"/>
                <a:ea typeface="Calibri"/>
                <a:cs typeface="Calibri"/>
                <a:sym typeface="Calibri"/>
              </a:rPr>
              <a:t>, con sordi  in versione </a:t>
            </a:r>
            <a:r>
              <a:rPr i="1" sz="1000">
                <a:latin typeface="Calibri"/>
                <a:ea typeface="Calibri"/>
                <a:cs typeface="Calibri"/>
                <a:sym typeface="Calibri"/>
              </a:rPr>
              <a:t>yankee</a:t>
            </a:r>
            <a:r>
              <a:rPr sz="1000">
                <a:latin typeface="Calibri"/>
                <a:ea typeface="Calibri"/>
                <a:cs typeface="Calibri"/>
                <a:sym typeface="Calibri"/>
              </a:rPr>
              <a:t>  - è un film del </a:t>
            </a:r>
            <a:r>
              <a:rPr sz="1000">
                <a:latin typeface="Calibri"/>
                <a:ea typeface="Calibri"/>
                <a:cs typeface="Calibri"/>
                <a:sym typeface="Calibri"/>
                <a:hlinkClick r:id="rId4" invalidUrl="" action="" tgtFrame="" tooltip="" history="1" highlightClick="0" endSnd="0"/>
              </a:rPr>
              <a:t>1954</a:t>
            </a:r>
            <a:r>
              <a:rPr sz="1000">
                <a:latin typeface="Calibri"/>
                <a:ea typeface="Calibri"/>
                <a:cs typeface="Calibri"/>
                <a:sym typeface="Calibri"/>
              </a:rPr>
              <a:t> diretto da </a:t>
            </a:r>
            <a:r>
              <a:rPr sz="1000">
                <a:latin typeface="Calibri"/>
                <a:ea typeface="Calibri"/>
                <a:cs typeface="Calibri"/>
                <a:sym typeface="Calibri"/>
                <a:hlinkClick r:id="rId5" invalidUrl="" action="" tgtFrame="" tooltip="" history="1" highlightClick="0" endSnd="0"/>
              </a:rPr>
              <a:t>Steno</a:t>
            </a:r>
            <a:r>
              <a:rPr sz="1000">
                <a:latin typeface="Calibri"/>
                <a:ea typeface="Calibri"/>
                <a:cs typeface="Calibri"/>
                <a:sym typeface="Calibri"/>
              </a:rPr>
              <a:t>. Il film, oltre l'aspetto comico, mette in mostra una penetrante satira di costume dell'</a:t>
            </a:r>
            <a:r>
              <a:rPr sz="1000">
                <a:latin typeface="Calibri"/>
                <a:ea typeface="Calibri"/>
                <a:cs typeface="Calibri"/>
                <a:sym typeface="Calibri"/>
                <a:hlinkClick r:id="rId6" invalidUrl="" action="" tgtFrame="" tooltip="" history="1" highlightClick="0" endSnd="0"/>
              </a:rPr>
              <a:t>Italia</a:t>
            </a:r>
            <a:r>
              <a:rPr sz="1000">
                <a:latin typeface="Calibri"/>
                <a:ea typeface="Calibri"/>
                <a:cs typeface="Calibri"/>
                <a:sym typeface="Calibri"/>
              </a:rPr>
              <a:t> del </a:t>
            </a:r>
            <a:r>
              <a:rPr sz="1000">
                <a:latin typeface="Calibri"/>
                <a:ea typeface="Calibri"/>
                <a:cs typeface="Calibri"/>
                <a:sym typeface="Calibri"/>
                <a:hlinkClick r:id="rId7" invalidUrl="" action="" tgtFrame="" tooltip="" history="1" highlightClick="0" endSnd="0"/>
              </a:rPr>
              <a:t>dopoguerra</a:t>
            </a:r>
            <a:r>
              <a:rPr sz="1000">
                <a:latin typeface="Calibri"/>
                <a:ea typeface="Calibri"/>
                <a:cs typeface="Calibri"/>
                <a:sym typeface="Calibri"/>
              </a:rPr>
              <a:t>, mettendo brillantemente in evidenza quell' "altrove" da sognare, C'è una cucina e c'è il piatto della pasta conservata con il doppio piatto, lasciatagli dalla madre perché lui tornava sempre tardi la sera. . Questo nacque così a soggetto e fu una scena che poi è rimasta famosa e che voleva dare lo spunto a questi giovani che usavano l'americanismo come sistema di vita, per mettersi un po' a disagio, per vergognarsi. VEDIAMO IN PARTICOLARE FATTORE SOCIALE E CULTURALE IN ITALIA DEL DOPOGUERRA – DESIDERIO DI  OPULENZA, CAMBIAMENTO</a:t>
            </a:r>
            <a:endParaRPr sz="10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lvl="0"/>
          </a:p>
        </p:txBody>
      </p:sp>
      <p:sp>
        <p:nvSpPr>
          <p:cNvPr id="114" name="Shape 114"/>
          <p:cNvSpPr/>
          <p:nvPr>
            <p:ph type="body" sz="quarter" idx="1"/>
          </p:nvPr>
        </p:nvSpPr>
        <p:spPr>
          <a:prstGeom prst="rect">
            <a:avLst/>
          </a:prstGeom>
        </p:spPr>
        <p:txBody>
          <a:bodyPr/>
          <a:lstStyle/>
          <a:p>
            <a:pPr lvl="0" defTabSz="914400">
              <a:lnSpc>
                <a:spcPct val="100000"/>
              </a:lnSpc>
              <a:defRPr sz="1800"/>
            </a:pPr>
            <a:r>
              <a:rPr sz="900">
                <a:latin typeface="Calibri"/>
                <a:ea typeface="Calibri"/>
                <a:cs typeface="Calibri"/>
                <a:sym typeface="Calibri"/>
              </a:rPr>
              <a:t>ALE -  Scelta alimentare è polisensoriale: la percezione gustativa è dovuta al 95% ai recettori presenti nelle cavità nasali</a:t>
            </a:r>
            <a:endParaRPr sz="900">
              <a:latin typeface="Calibri"/>
              <a:ea typeface="Calibri"/>
              <a:cs typeface="Calibri"/>
              <a:sym typeface="Calibri"/>
            </a:endParaRPr>
          </a:p>
          <a:p>
            <a:pPr lvl="0" defTabSz="914400">
              <a:lnSpc>
                <a:spcPct val="100000"/>
              </a:lnSpc>
              <a:defRPr sz="1800"/>
            </a:pPr>
            <a:r>
              <a:rPr b="1" sz="900">
                <a:latin typeface="Calibri"/>
                <a:ea typeface="Calibri"/>
                <a:cs typeface="Calibri"/>
                <a:sym typeface="Calibri"/>
              </a:rPr>
              <a:t>il gusto</a:t>
            </a:r>
            <a:r>
              <a:rPr sz="900">
                <a:latin typeface="Calibri"/>
                <a:ea typeface="Calibri"/>
                <a:cs typeface="Calibri"/>
                <a:sym typeface="Calibri"/>
              </a:rPr>
              <a:t> è un senso un po' particolare, ricollegato agli altri in modo molto stretto: vedere una tavola imbandita risveglia il gusto, e percepire il profumo di un piatto ne fa sentire il sapore in bocca. </a:t>
            </a:r>
            <a:br>
              <a:rPr sz="900">
                <a:latin typeface="Calibri"/>
                <a:ea typeface="Calibri"/>
                <a:cs typeface="Calibri"/>
                <a:sym typeface="Calibri"/>
              </a:rPr>
            </a:br>
            <a:r>
              <a:rPr sz="900">
                <a:latin typeface="Calibri"/>
                <a:ea typeface="Calibri"/>
                <a:cs typeface="Calibri"/>
                <a:sym typeface="Calibri"/>
              </a:rPr>
              <a:t>Soprattutto gusto e olfatto sono strettamente connessi, tanto è vero che quando abbiamo il raffreddore facciamo fatica a capire ciò che stiamo mangiando. </a:t>
            </a:r>
            <a:br>
              <a:rPr sz="900">
                <a:latin typeface="Calibri"/>
                <a:ea typeface="Calibri"/>
                <a:cs typeface="Calibri"/>
                <a:sym typeface="Calibri"/>
              </a:rPr>
            </a:br>
            <a:r>
              <a:rPr sz="900">
                <a:latin typeface="Calibri"/>
                <a:ea typeface="Calibri"/>
                <a:cs typeface="Calibri"/>
                <a:sym typeface="Calibri"/>
              </a:rPr>
              <a:t>Per apprezzare un cibo usiamo tutta la bocca: lingua, palato, saliva e labbra danno informazioni su ciò che stiamo mangiando.  </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 A fianco del gusto e dell’odorato nell’apprezzamento di un cibo può intervenire, come abbiamo visto, anche la percezione termica, la percezione della sua struttura, dei suoi volumi e perfino del suo suono – noi non riusciamo ad immaginare una purea che si spezza con quel rumore caratteristico dei biscotti e viceversa!</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Il suono di una patatina sgranocchiata, di un “biscotto” o di un “wafer” che si spezzano, del resto, come suoni specifici di un cibo sono da tempo usato nella pubblicità.</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Il risultato finale, che gli specialisti chiamano sinestesia, è un insieme che rappresenta, allo stesso tempo, un’interazione neurofisiologica e un’espressione sensoriale di questo insieme. In questa espressione si compie il </a:t>
            </a:r>
            <a:r>
              <a:rPr b="1" sz="900">
                <a:latin typeface="Calibri"/>
                <a:ea typeface="Calibri"/>
                <a:cs typeface="Calibri"/>
                <a:sym typeface="Calibri"/>
              </a:rPr>
              <a:t>passaggio dalla sensazione alla percezione</a:t>
            </a:r>
            <a:r>
              <a:rPr sz="900">
                <a:latin typeface="Calibri"/>
                <a:ea typeface="Calibri"/>
                <a:cs typeface="Calibri"/>
                <a:sym typeface="Calibri"/>
              </a:rPr>
              <a:t>. </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La sensazione è il messaggio, il segnale inviato dall’organo di senso, la percezione è la lettura di questo segnale, la sua traduzione, l’attribuzione di un significato a ciascun messaggio e all’insieme dei messaggi.</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Come abbiamo visto nel campo del gusto l’apprendimento gioca un ruolo importante, ma a quale livello interviene? Esattamente tra ciò che noi siamo da un punto di vista biologico e ciò che noi diventiamo da un punto di vista culturale e sociale. In questo senso è semplicistico cercare di valutare un comportamento alimentare scindendolo tra innato e acquisito.</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 È in questo contesto, che noi apprendiamo non solo quello che è dolce o che è salato, ma anche ciò che è dolce e salato nel modo che la mia famiglia. Vi sono inoltre segnali fisiologici che regolano l’ingestione di cibo.</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La </a:t>
            </a:r>
            <a:r>
              <a:rPr b="1" i="1" sz="900">
                <a:latin typeface="Calibri"/>
                <a:ea typeface="Calibri"/>
                <a:cs typeface="Calibri"/>
                <a:sym typeface="Calibri"/>
              </a:rPr>
              <a:t>sensazione di fame</a:t>
            </a:r>
            <a:r>
              <a:rPr sz="900">
                <a:latin typeface="Calibri"/>
                <a:ea typeface="Calibri"/>
                <a:cs typeface="Calibri"/>
                <a:sym typeface="Calibri"/>
              </a:rPr>
              <a:t> che mette in moto l’atto dell’alimentarsi quando le riserve di grasso che contengono le calorie per i processi fisiologici, scendono sotto ad un certo livello.</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La </a:t>
            </a:r>
            <a:r>
              <a:rPr b="1" i="1" sz="900">
                <a:latin typeface="Calibri"/>
                <a:ea typeface="Calibri"/>
                <a:cs typeface="Calibri"/>
                <a:sym typeface="Calibri"/>
              </a:rPr>
              <a:t>sensazione di sazietà</a:t>
            </a:r>
            <a:r>
              <a:rPr sz="900">
                <a:latin typeface="Calibri"/>
                <a:ea typeface="Calibri"/>
                <a:cs typeface="Calibri"/>
                <a:sym typeface="Calibri"/>
              </a:rPr>
              <a:t> riguarda l’interruzione dell’azione di alimentarsi.</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Queste due sensazioni ci aiutano a garantire un’assunzione di cibo regolare,  finalizzata al mantenimento di un certo peso corporeo.</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Il primo processo che conduce alla sazietà è di tipo sensoriale. Essa si genera tramite l’odore, il gusto, la temperatura e la consistenza dei cibi, favorendo l’interruzione dell’atto di mangiare ed inibisce, nel breve periodo, il desiderio di mangiare il cibo con caratteristiche sensoriali simili a quelli appena assunti.</a:t>
            </a:r>
            <a:endParaRPr sz="900">
              <a:latin typeface="Calibri"/>
              <a:ea typeface="Calibri"/>
              <a:cs typeface="Calibri"/>
              <a:sym typeface="Calibri"/>
            </a:endParaRPr>
          </a:p>
          <a:p>
            <a:pPr lvl="0" defTabSz="914400">
              <a:lnSpc>
                <a:spcPct val="100000"/>
              </a:lnSpc>
              <a:defRPr sz="1800"/>
            </a:pPr>
            <a:r>
              <a:rPr sz="900">
                <a:latin typeface="Calibri"/>
                <a:ea typeface="Calibri"/>
                <a:cs typeface="Calibri"/>
                <a:sym typeface="Calibri"/>
              </a:rPr>
              <a:t>La seconda componente della cascata della sazietà riguarda “cosa pensiamo dei cibi”, ossia gli effetti cognitivi (</a:t>
            </a:r>
            <a:r>
              <a:rPr i="1" sz="900">
                <a:latin typeface="Calibri"/>
                <a:ea typeface="Calibri"/>
                <a:cs typeface="Calibri"/>
                <a:sym typeface="Calibri"/>
              </a:rPr>
              <a:t>fattori psicologici</a:t>
            </a:r>
            <a:r>
              <a:rPr sz="900">
                <a:latin typeface="Calibri"/>
                <a:ea typeface="Calibri"/>
                <a:cs typeface="Calibri"/>
                <a:sym typeface="Calibri"/>
              </a:rPr>
              <a:t>). </a:t>
            </a:r>
            <a:endParaRPr sz="900">
              <a:latin typeface="Calibri"/>
              <a:ea typeface="Calibri"/>
              <a:cs typeface="Calibri"/>
              <a:sym typeface="Calibri"/>
            </a:endParaRPr>
          </a:p>
          <a:p>
            <a:pPr lvl="0" defTabSz="914400">
              <a:lnSpc>
                <a:spcPct val="100000"/>
              </a:lnSpc>
              <a:defRPr sz="1800"/>
            </a:pPr>
            <a:br>
              <a:rPr sz="900">
                <a:latin typeface="Calibri"/>
                <a:ea typeface="Calibri"/>
                <a:cs typeface="Calibri"/>
                <a:sym typeface="Calibri"/>
              </a:rPr>
            </a: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lvl="0"/>
          </a:p>
        </p:txBody>
      </p:sp>
      <p:sp>
        <p:nvSpPr>
          <p:cNvPr id="122" name="Shape 122"/>
          <p:cNvSpPr/>
          <p:nvPr>
            <p:ph type="body" sz="quarter" idx="1"/>
          </p:nvPr>
        </p:nvSpPr>
        <p:spPr>
          <a:prstGeom prst="rect">
            <a:avLst/>
          </a:prstGeom>
        </p:spPr>
        <p:txBody>
          <a:bodyPr/>
          <a:lstStyle/>
          <a:p>
            <a:pPr lvl="0" defTabSz="914400">
              <a:lnSpc>
                <a:spcPct val="100000"/>
              </a:lnSpc>
              <a:buSzPct val="100000"/>
              <a:buFont typeface="Trebuchet MS"/>
              <a:buChar char="-"/>
              <a:defRPr sz="1800"/>
            </a:pPr>
            <a:r>
              <a:rPr sz="1200">
                <a:latin typeface="Calibri"/>
                <a:ea typeface="Calibri"/>
                <a:cs typeface="Calibri"/>
                <a:sym typeface="Calibri"/>
              </a:rPr>
              <a:t>CRIS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r>
              <a:rPr sz="1000">
                <a:latin typeface="Calibri"/>
                <a:ea typeface="Calibri"/>
                <a:cs typeface="Calibri"/>
                <a:sym typeface="Calibri"/>
              </a:rPr>
              <a:t>(È in questo modo che gli italiani finiscono per definire troppo zuccherati i dolci orientali o orientali quelli troppo zuccherati, come, di contro gli orientali definiscono scialba la pasticceria italiana.)</a:t>
            </a:r>
            <a:endParaRPr sz="10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Il “bisogno” di cibi particolari</a:t>
            </a:r>
            <a:r>
              <a:rPr sz="1200">
                <a:latin typeface="Calibri"/>
                <a:ea typeface="Calibri"/>
                <a:cs typeface="Calibri"/>
                <a:sym typeface="Calibri"/>
              </a:rPr>
              <a:t>  - legame con esperienza </a:t>
            </a:r>
            <a:br>
              <a:rPr sz="1200">
                <a:latin typeface="Calibri"/>
                <a:ea typeface="Calibri"/>
                <a:cs typeface="Calibri"/>
                <a:sym typeface="Calibri"/>
              </a:rPr>
            </a:br>
            <a:r>
              <a:rPr sz="1200">
                <a:latin typeface="Calibri"/>
                <a:ea typeface="Calibri"/>
                <a:cs typeface="Calibri"/>
                <a:sym typeface="Calibri"/>
              </a:rPr>
              <a:t>Quindi, se il cibo può diventare una soluzione sostitutiva e immediata di qualsiasi problema emotivo e psicologico cui non troviamo una soluzione più adeguata e profonda, </a:t>
            </a:r>
            <a:r>
              <a:rPr b="1" sz="1200">
                <a:latin typeface="Calibri"/>
                <a:ea typeface="Calibri"/>
                <a:cs typeface="Calibri"/>
                <a:sym typeface="Calibri"/>
              </a:rPr>
              <a:t>perché si sente il bisogno di particolari cibi che rilassano?</a:t>
            </a:r>
            <a:r>
              <a:rPr sz="1200">
                <a:latin typeface="Calibri"/>
                <a:ea typeface="Calibri"/>
                <a:cs typeface="Calibri"/>
                <a:sym typeface="Calibri"/>
              </a:rPr>
              <a:t> </a:t>
            </a:r>
            <a:br>
              <a:rPr sz="1200">
                <a:latin typeface="Calibri"/>
                <a:ea typeface="Calibri"/>
                <a:cs typeface="Calibri"/>
                <a:sym typeface="Calibri"/>
              </a:rPr>
            </a:br>
            <a:r>
              <a:rPr sz="1200">
                <a:latin typeface="Calibri"/>
                <a:ea typeface="Calibri"/>
                <a:cs typeface="Calibri"/>
                <a:sym typeface="Calibri"/>
              </a:rPr>
              <a:t>“I cibi assumono per ognuno di noi significati simbolici legati alla nostra infanzia, ai nostri ricordi, alla nostra storia di vita. Alcuni alimenti - sono collegati a sensazioni piacevoli, altri spiacevoli, altri ancora assumono valenze affettive che ci fanno capire che non è casuale la scelta dei cibi. </a:t>
            </a:r>
            <a:r>
              <a:rPr b="1" sz="1200">
                <a:latin typeface="Calibri"/>
                <a:ea typeface="Calibri"/>
                <a:cs typeface="Calibri"/>
                <a:sym typeface="Calibri"/>
              </a:rPr>
              <a:t>I cibi dolci</a:t>
            </a:r>
            <a:r>
              <a:rPr sz="1200">
                <a:latin typeface="Calibri"/>
                <a:ea typeface="Calibri"/>
                <a:cs typeface="Calibri"/>
                <a:sym typeface="Calibri"/>
              </a:rPr>
              <a:t>, per esempio, ci riportano ai primi anni di vita, dove il dolce corrispondeva ad un premio, una gratificazione, un segno di affetto. Così come </a:t>
            </a:r>
            <a:r>
              <a:rPr b="1" sz="1200">
                <a:latin typeface="Calibri"/>
                <a:ea typeface="Calibri"/>
                <a:cs typeface="Calibri"/>
                <a:sym typeface="Calibri"/>
              </a:rPr>
              <a:t>alimenti morbidi</a:t>
            </a:r>
            <a:r>
              <a:rPr sz="1200">
                <a:latin typeface="Calibri"/>
                <a:ea typeface="Calibri"/>
                <a:cs typeface="Calibri"/>
                <a:sym typeface="Calibri"/>
              </a:rPr>
              <a:t> possono creare un momento di regressione, riportarci per un attimo in un clima di coccole e di consolazione, come succedeva quando tornavamo tra le braccia materne dopo i primi contatti con il mondo esterno. </a:t>
            </a:r>
            <a:r>
              <a:rPr b="1" sz="1200">
                <a:latin typeface="Calibri"/>
                <a:ea typeface="Calibri"/>
                <a:cs typeface="Calibri"/>
                <a:sym typeface="Calibri"/>
              </a:rPr>
              <a:t>Prediligere alimenti duri</a:t>
            </a:r>
            <a:r>
              <a:rPr sz="1200">
                <a:latin typeface="Calibri"/>
                <a:ea typeface="Calibri"/>
                <a:cs typeface="Calibri"/>
                <a:sym typeface="Calibri"/>
              </a:rPr>
              <a:t> può esprimere invece un desiderio di imporsi con decisione, di tenere sotto controllo una situazione, di esternare in modo contenuto la nostra aggressività o di sfogare la rabbia mordendo con forza. </a:t>
            </a:r>
            <a:r>
              <a:rPr b="1" sz="1200">
                <a:latin typeface="Calibri"/>
                <a:ea typeface="Calibri"/>
                <a:cs typeface="Calibri"/>
                <a:sym typeface="Calibri"/>
              </a:rPr>
              <a:t>Per alcune persone poi i cibi bianchi sono rassicuranti perché sembrano “sani” e meno pericolosi”.</a:t>
            </a: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Terzo punto es. culture islamiche: divieto carne maiale, mangiamo sulla  disponibilità</a:t>
            </a:r>
            <a:endParaRPr sz="1200">
              <a:latin typeface="Calibri"/>
              <a:ea typeface="Calibri"/>
              <a:cs typeface="Calibri"/>
              <a:sym typeface="Calibri"/>
            </a:endParaRPr>
          </a:p>
          <a:p>
            <a:pPr lvl="0" defTabSz="914400">
              <a:lnSpc>
                <a:spcPct val="100000"/>
              </a:lnSpc>
              <a:buSzPct val="100000"/>
              <a:buFont typeface="Trebuchet MS"/>
              <a:buChar char="-"/>
              <a:defRPr sz="1800"/>
            </a:pPr>
            <a:r>
              <a:rPr sz="1200">
                <a:latin typeface="Calibri"/>
                <a:ea typeface="Calibri"/>
                <a:cs typeface="Calibri"/>
                <a:sym typeface="Calibri"/>
              </a:rPr>
              <a:t>Intro al clip tavola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lvl="0"/>
          </a:p>
        </p:txBody>
      </p:sp>
      <p:sp>
        <p:nvSpPr>
          <p:cNvPr id="128" name="Shape 128"/>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Nel corpo sono inscritte delle memorie anche legate al cibo, relazioni significative, affetti, riti familiari</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Complessità del rapporto con la soddisfazione orale, intrecciata al corpo, percezione corporea, alle emozioni, e alle relazioni.</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PROMO AL GRUPPO: il corpo parla di noi,   come mangiava racconta di noi</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Quindi la proposta di un laboratorio autobiografico per esplorare la storia in relazione al corpo e al cibo.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lvl="0"/>
          </a:p>
        </p:txBody>
      </p:sp>
      <p:sp>
        <p:nvSpPr>
          <p:cNvPr id="133" name="Shape 13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Presentazione della clip ricette d’amore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Martha una cuoca ossessiva, precisissima. Perfino al suo psicoanalista parla solo di ricette e cibi. Quando muore la sorella si prende cura della nipote (il padre è scomparso anni prima). La piccola rifiuta il cibo. Nel ristorante di Martha viene assunto Sergio Castelletto che introduce nella sua vita l'improvvisazione, l'imprevedibile, la fantasia e che riesce a far mangiare la nipote. Attraverso il cibo Martha si innamora di lui, fino ad abbandonare la sua vecchia concezione del mondo, che ruotava solo attorno al cibo e alla cucina. Il film rappresenta bene il rapporto morboso che alcune persone hanno con la cucina e il cibo.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lvl="0"/>
          </a:p>
        </p:txBody>
      </p:sp>
      <p:sp>
        <p:nvSpPr>
          <p:cNvPr id="144" name="Shape 14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Cosa sento quando mangio? Mangiare per compensare, per anestitizzarsi da uno stato emotivo spiacevole…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Da aggiungere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Piccolo brainstorming per motivazioni (stati mentali negativi, noia, solitudine, vuoto), cibo come risposta e strategia rivolta a eliminare il disagio</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Premessa al clip ricette d’amore, bambina e spaghetti sul legame cibo legato ad uno stato mentale soggettivo o stato spiacevole che interessa lo stare con gli altri. (corpo, cibo, relazione)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lvl="0"/>
          </a:p>
        </p:txBody>
      </p:sp>
      <p:sp>
        <p:nvSpPr>
          <p:cNvPr id="149" name="Shape 149"/>
          <p:cNvSpPr/>
          <p:nvPr>
            <p:ph type="body" sz="quarter" idx="1"/>
          </p:nvPr>
        </p:nvSpPr>
        <p:spPr>
          <a:prstGeom prst="rect">
            <a:avLst/>
          </a:prstGeom>
        </p:spPr>
        <p:txBody>
          <a:bodyPr/>
          <a:lstStyle/>
          <a:p>
            <a:pPr lvl="0" defTabSz="914400">
              <a:lnSpc>
                <a:spcPct val="80000"/>
              </a:lnSpc>
              <a:defRPr sz="1800"/>
            </a:pPr>
            <a:r>
              <a:rPr b="1" sz="500">
                <a:latin typeface="Calibri"/>
                <a:ea typeface="Calibri"/>
                <a:cs typeface="Calibri"/>
                <a:sym typeface="Calibri"/>
              </a:rPr>
              <a:t>EATING EMOZIONALE</a:t>
            </a:r>
            <a:br>
              <a:rPr b="1" sz="500">
                <a:latin typeface="Calibri"/>
                <a:ea typeface="Calibri"/>
                <a:cs typeface="Calibri"/>
                <a:sym typeface="Calibri"/>
              </a:rPr>
            </a:br>
            <a:r>
              <a:rPr sz="500">
                <a:latin typeface="Calibri"/>
                <a:ea typeface="Calibri"/>
                <a:cs typeface="Calibri"/>
                <a:sym typeface="Calibri"/>
              </a:rPr>
              <a:t>"la situazione vissuta da quei soggetti che mescolano le emozioni con l'assunzione di cibo e usano il cibo per far fronte alle emozioni che ogni giorno incontrano".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L'Eating emozionale comprende vari stili alimentari e le diverse motivazioni ed emozioni che accompagnano la necessità di usare il cibo, spesso in grande quantità, con il fine ultimo di affrontare situazioni di noia, di ansia, di rabbia o di depressione:</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b="1" sz="500">
                <a:latin typeface="Calibri"/>
                <a:ea typeface="Calibri"/>
                <a:cs typeface="Calibri"/>
                <a:sym typeface="Calibri"/>
              </a:rPr>
              <a:t>Mangiatori tristi:</a:t>
            </a:r>
            <a:br>
              <a:rPr b="1" sz="500">
                <a:latin typeface="Calibri"/>
                <a:ea typeface="Calibri"/>
                <a:cs typeface="Calibri"/>
                <a:sym typeface="Calibri"/>
              </a:rPr>
            </a:br>
            <a:r>
              <a:rPr sz="500">
                <a:latin typeface="Calibri"/>
                <a:ea typeface="Calibri"/>
                <a:cs typeface="Calibri"/>
                <a:sym typeface="Calibri"/>
              </a:rPr>
              <a:t>l'individuo è triste e cerca di sconfiggere la sua tristezza mangiando. La tristezza deriva in genere da un'analisi realistica di un evento spiacevole, di una perdita o di una delusione e può essere considerata come la risposta fisiologica dell'organismo ad un determinato evento. Certamente non è una sensazione gradevole, ma può anche essere utile per aggiungere profondità al significato della vita e dopo un certo periodo si ritorna alla normalità. Mai confondere la tristezza con la depressione, che deriva invece da una distorsione del pensiero nei confronti dell'evento legato alla perdita. Si tende a valutare la situazione in modo irrazionale e catastrofico, associando numerosi fattori come la tristezza, l'abbassamento dell'autostima, il pessimismo riguardo il futuro, la diminuzione dell'interesse sessuale e dell'energia, la modificazione dell'appetito e del peso. Il primo passo da fare per aiutare i mangiatori tristi è quello di identificare e modificare il loro pensiero irrazionale, proprio in base al principio che i sentimenti di una persona non sono determinati dall'evento, ma piuttosto dai suoi pensieri nei confronti dell'evento stesso. Altro aiuto per questo tipo di mangiatore viene dall'esercizio fisico continuativo, perché in questo modo si ottiene un miglioramento del tono dell'umore, anche quando il soggetto si nasconde dietro pensieri del tipo "non sono uno sportivo" o "è troppo faticoso". Gli effetti benefici arrivano anche soltanto camminando con frequenza e conducendo una vita più attiva, insomma non è indispensabile praticare nessuna attività fisica estenuante.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b="1" sz="500">
                <a:latin typeface="Calibri"/>
                <a:ea typeface="Calibri"/>
                <a:cs typeface="Calibri"/>
                <a:sym typeface="Calibri"/>
              </a:rPr>
              <a:t>Mangiatori ansiosi:</a:t>
            </a:r>
            <a:br>
              <a:rPr b="1" sz="500">
                <a:latin typeface="Calibri"/>
                <a:ea typeface="Calibri"/>
                <a:cs typeface="Calibri"/>
                <a:sym typeface="Calibri"/>
              </a:rPr>
            </a:br>
            <a:r>
              <a:rPr sz="500">
                <a:latin typeface="Calibri"/>
                <a:ea typeface="Calibri"/>
                <a:cs typeface="Calibri"/>
                <a:sym typeface="Calibri"/>
              </a:rPr>
              <a:t>tipico il legame intercorrente tra ansia e cibo, specialmente se correlato all'apprensione o alla preoccupazione per un evento futuro che sarà spiacevole o pericoloso. L'ansia, cioè la sensazione generalizzata che rappresenta una minaccia per il benessere, non deve essere confusa con la paura, che è il risultato di una sensazione specifica, immediata e fisica. Il soggetto ansioso cerca di alleviare i sintomi di sudorazione, di agitazione, di tensione, di irrequietezza con il cibo. Per risolvere questa condizione bisogna prima di tutto identificare le emozioni e la loro sequenza, i pensieri e le circostanze che creano l'ansia e in seguito discutere e modificare in modo razionale l'atteggiamento mentale.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b="1" sz="500">
                <a:latin typeface="Calibri"/>
                <a:ea typeface="Calibri"/>
                <a:cs typeface="Calibri"/>
                <a:sym typeface="Calibri"/>
              </a:rPr>
              <a:t>Mangiatori annoiati:</a:t>
            </a:r>
            <a:br>
              <a:rPr b="1" sz="500">
                <a:latin typeface="Calibri"/>
                <a:ea typeface="Calibri"/>
                <a:cs typeface="Calibri"/>
                <a:sym typeface="Calibri"/>
              </a:rPr>
            </a:br>
            <a:r>
              <a:rPr sz="500">
                <a:latin typeface="Calibri"/>
                <a:ea typeface="Calibri"/>
                <a:cs typeface="Calibri"/>
                <a:sym typeface="Calibri"/>
              </a:rPr>
              <a:t>la noia è forse la più comune forma di mediazione emozionale nell'alimentazione ed è spesso associata all'Eating emozionale. Per alcuni individui il cibo è l'unico motivo legittimo per interrompere un'attività noiosa. Un esempio di questo può essere la pausa, durante le ore lavorative, per bere il caffè e mangiare la brioche, perché questo è accettabile mentre non lo sarebbe interrompere il lavoro per leggere il giornale o per fare due passi. La casalinga che si ritrova con del tempo libero e non sa che fare, spesso inizia a cucinare e mangiare. La noia non è associata a dei sintomi evidenti, perciò è difficile identificare il problema. L'analisi, la registrazione del cibo consumato e la verifica dei momenti nei quali si perde il controllo durante la giornata sono gli strumenti adottati per evidenziare l'associazione del cibo con situazioni nelle quali il soggetto non aveva niente di stimolante da fare. E' utile programmare attività piacevoli, non particolarmente impegnative e, quando questo non è possibile, cercare il modo per svolgere le attività noiose in un luogo dove non vi sia del cibo disponibile. </a:t>
            </a:r>
            <a:endParaRPr sz="500">
              <a:latin typeface="Calibri"/>
              <a:ea typeface="Calibri"/>
              <a:cs typeface="Calibri"/>
              <a:sym typeface="Calibri"/>
            </a:endParaRPr>
          </a:p>
          <a:p>
            <a:pPr lvl="0" defTabSz="914400">
              <a:lnSpc>
                <a:spcPct val="80000"/>
              </a:lnSpc>
              <a:defRPr sz="1800"/>
            </a:pPr>
            <a:br>
              <a:rPr sz="500">
                <a:latin typeface="Calibri"/>
                <a:ea typeface="Calibri"/>
                <a:cs typeface="Calibri"/>
                <a:sym typeface="Calibri"/>
              </a:rPr>
            </a:br>
            <a:r>
              <a:rPr b="1" sz="500">
                <a:latin typeface="Calibri"/>
                <a:ea typeface="Calibri"/>
                <a:cs typeface="Calibri"/>
                <a:sym typeface="Calibri"/>
              </a:rPr>
              <a:t>Mangiatori soli:</a:t>
            </a:r>
            <a:br>
              <a:rPr b="1" sz="500">
                <a:latin typeface="Calibri"/>
                <a:ea typeface="Calibri"/>
                <a:cs typeface="Calibri"/>
                <a:sym typeface="Calibri"/>
              </a:rPr>
            </a:br>
            <a:r>
              <a:rPr sz="500">
                <a:latin typeface="Calibri"/>
                <a:ea typeface="Calibri"/>
                <a:cs typeface="Calibri"/>
                <a:sym typeface="Calibri"/>
              </a:rPr>
              <a:t>il cibo è usato come il sostituto di qualcosa che manca, come un compagno, un amico o qualcuno con cui condividere la vita. L'aumento di peso conseguente purtroppo peggiora questa situazione, perché accresce le difficoltà di instaurare un'adeguata relazione con altri. Si possono distinguere due tipi di solitudine: la prima è quella causata dalla mancanza di contatti con gli altri, perciò in questi soggetti bisogna cercare di stimolare il rapporto sociale, devono essere aiutati a superare eventuali pensieri negativi nei confronti della loro capacità di relazionarsi con le persone e del pensiero pessimistico nei confronti di futuri rapporti. Il secondo modello di solitudine è quello caratterizzato da contatti interpersonali presenti, ma estremamente superficiali tanto che i soggetti in questioni hanno paura di condividere i sentimenti con qualcuno, perché temono di essere giudicati negativamente e di essere poi rifiutati. Bisogna imparare ad identificare uno o due amici reali, a conoscerli meglio, senza pretendere la perfezione nelle persone prescelte. Naturalmente il processo richiede del tempo, perciò è sempre opportuno ricordarsi che le grandi amicizie sono caratterizzate dall'impegno e dal susseguirsi di numerosi alti e bassi e che superare le possibili incomprensioni aiuta a costruire una relazione stabile e duratura.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b="1" sz="500">
                <a:latin typeface="Calibri"/>
                <a:ea typeface="Calibri"/>
                <a:cs typeface="Calibri"/>
                <a:sym typeface="Calibri"/>
              </a:rPr>
              <a:t>Mangiatori arrabbiati:</a:t>
            </a:r>
            <a:br>
              <a:rPr b="1" sz="500">
                <a:latin typeface="Calibri"/>
                <a:ea typeface="Calibri"/>
                <a:cs typeface="Calibri"/>
                <a:sym typeface="Calibri"/>
              </a:rPr>
            </a:br>
            <a:r>
              <a:rPr sz="500">
                <a:latin typeface="Calibri"/>
                <a:ea typeface="Calibri"/>
                <a:cs typeface="Calibri"/>
                <a:sym typeface="Calibri"/>
              </a:rPr>
              <a:t>la rabbia, sotto forme di risentimento, di gelosia, di indignazione o di frustrazione può essere associata all'Eating emozionale e al mangiare eccessivo. Generalmente questi sentimenti sono dovuti al fatto che non si riesce ad ottenere ciò che si desidera e, quindi, si mangia per scaricarsi e per sfogarsi. Mangiare in eccesso è il modo per poter sopportare la rabbia repressa, che è un sentimento vissuto ma non espresso apertamente. Il soggetto talvolta soffre di dolori allo stomaco o ai muscoli. Bisogna imparare a gestire la rabbia e per ottenere questo risultato ci sono varie tecniche: esprimere la rabbia è una di queste, perché finché il soggetto non impara ad eliminare il sentimento è probabile che si troverà a mangiare senza controllo nei momenti in cui è infuriato; un altro sistema è lavorare non tanto sulla rabbia quanto sui pensieri irrazionali che producono questo stato emotivo. Talvolta il mangiare in modo esagerato è l'espressione della rabbia e non il modo per ridurla: alcune donne, per esempio, arrabbiate con il partner per i suoi commenti negativi sul corpo o sul comportamento alimentare, sfogano il loro risentimento mangiando sotto i suoi occhi come per fargli un dispetto;. in questo caso bisogna far capire al soggetto che così facendo fa del male a se stesso e a nessun altro. E' utile cercare di fargli capire che deve mangiare in modo corretto soltanto per se stesso e non per fare dei piaceri agli altri o per sfidarli e che deve palare apertamente con le persone del suo peso e del comportamento alimentare, specialmente con quelle che criticano. </a:t>
            </a:r>
            <a:endParaRPr sz="500">
              <a:latin typeface="Calibri"/>
              <a:ea typeface="Calibri"/>
              <a:cs typeface="Calibri"/>
              <a:sym typeface="Calibri"/>
            </a:endParaRPr>
          </a:p>
          <a:p>
            <a:pPr lvl="0" defTabSz="914400">
              <a:lnSpc>
                <a:spcPct val="80000"/>
              </a:lnSpc>
              <a:defRPr sz="1800"/>
            </a:pPr>
            <a:r>
              <a:rPr sz="500">
                <a:latin typeface="Calibri"/>
                <a:ea typeface="Calibri"/>
                <a:cs typeface="Calibri"/>
                <a:sym typeface="Calibri"/>
              </a:rPr>
              <a:t> </a:t>
            </a:r>
            <a:endParaRPr sz="500">
              <a:latin typeface="Calibri"/>
              <a:ea typeface="Calibri"/>
              <a:cs typeface="Calibri"/>
              <a:sym typeface="Calibri"/>
            </a:endParaRPr>
          </a:p>
          <a:p>
            <a:pPr lvl="0" defTabSz="914400">
              <a:lnSpc>
                <a:spcPct val="80000"/>
              </a:lnSpc>
              <a:defRPr sz="1800"/>
            </a:pPr>
            <a:r>
              <a:rPr b="1" sz="500">
                <a:latin typeface="Calibri"/>
                <a:ea typeface="Calibri"/>
                <a:cs typeface="Calibri"/>
                <a:sym typeface="Calibri"/>
              </a:rPr>
              <a:t>Mangiatori celebrativi:</a:t>
            </a:r>
            <a:br>
              <a:rPr b="1" sz="500">
                <a:latin typeface="Calibri"/>
                <a:ea typeface="Calibri"/>
                <a:cs typeface="Calibri"/>
                <a:sym typeface="Calibri"/>
              </a:rPr>
            </a:br>
            <a:r>
              <a:rPr sz="500">
                <a:latin typeface="Calibri"/>
                <a:ea typeface="Calibri"/>
                <a:cs typeface="Calibri"/>
                <a:sym typeface="Calibri"/>
              </a:rPr>
              <a:t>sono quei soggetti che trovano impossibile gioire di qualcosa di positivo e di importante senza abusare con il cibo. Il mangiare nella nostra cultura gioca un ruolo primario in quasi tutte le relazioni sociali, perciò chi abitualmente usa il cibo per rendere la propria vita sociale felice trova molta difficoltà nel prendere parte ad un evento senza mangiare o bere in eccesso. Se un soggetto e ha questo problema, deve capire che le occasioni sociali sono fatte per incontrare gente e non per mangiare del cibo inutilmente e che esiste la possibilità di servirsi di alimenti ipocalorici, a basso contenuto di grassi anche in queste situazioni.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lvl="0"/>
          </a:p>
        </p:txBody>
      </p:sp>
      <p:sp>
        <p:nvSpPr>
          <p:cNvPr id="154" name="Shape 154"/>
          <p:cNvSpPr/>
          <p:nvPr>
            <p:ph type="body" sz="quarter" idx="1"/>
          </p:nvPr>
        </p:nvSpPr>
        <p:spPr>
          <a:prstGeom prst="rect">
            <a:avLst/>
          </a:prstGeom>
        </p:spPr>
        <p:txBody>
          <a:bodyPr/>
          <a:lstStyle/>
          <a:p>
            <a:pPr lvl="0" defTabSz="914400">
              <a:lnSpc>
                <a:spcPct val="100000"/>
              </a:lnSpc>
              <a:defRPr sz="1800"/>
            </a:pPr>
            <a:r>
              <a:rPr b="1" sz="1200">
                <a:latin typeface="Calibri"/>
                <a:ea typeface="Calibri"/>
                <a:cs typeface="Calibri"/>
                <a:sym typeface="Calibri"/>
              </a:rPr>
              <a:t>ALE  -Salto dimensione affettiva del cibo.</a:t>
            </a:r>
            <a:endParaRPr b="1"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Funzione dell’oralità.</a:t>
            </a:r>
            <a:endParaRPr b="1"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La bocca fin dalla nascita rappresenta un mezzo di conoscenza del mondo esterno e di piacere.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Per il neonato lo stadio orale costuisce la prima fase della sua evoluzione libidica, il piacere connesso alla suzione, riempimento della bocca e in seguito masticazione rappresenta la base sulla quale si sviluppa la sessualità orale dell’adulto, che si esplica nel bacio, nella golosità, nel tabagismo.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Nell’alimentazione quotidiana questo piacere si ripresenta costantemente tranne che in quei casi che rasentano la patologia, connessa ad un rapporto conflittuale con il cibo.</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Alimentazione e affettività </a:t>
            </a:r>
            <a:r>
              <a:rPr sz="1200">
                <a:latin typeface="Calibri"/>
                <a:ea typeface="Calibri"/>
                <a:cs typeface="Calibri"/>
                <a:sym typeface="Calibri"/>
              </a:rPr>
              <a:t>vanno di pari passo fin dall’infanzia e per tutta la vita.</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Ogni essere umano nel corso della sua esistenza è costantemente alla ricerca di un equilibrio IN RAPPORTO AL CIBO, ma non solo., volto a mediare tra due estremi: troppo/ troppo poco. – investimento che dura tutta la vita rispetto  alla bocca come fonte di gratificazione ( fumo,  stop fumo incremento caramelle o cicche). </a:t>
            </a:r>
            <a:endParaRPr sz="1200">
              <a:latin typeface="Calibri"/>
              <a:ea typeface="Calibri"/>
              <a:cs typeface="Calibri"/>
              <a:sym typeface="Calibri"/>
            </a:endParaRPr>
          </a:p>
          <a:p>
            <a:pPr lvl="0" defTabSz="914400">
              <a:lnSpc>
                <a:spcPct val="100000"/>
              </a:lnSpc>
              <a:defRPr sz="1800"/>
            </a:pPr>
            <a:endParaRPr i="1" sz="1200">
              <a:latin typeface="Calibri"/>
              <a:ea typeface="Calibri"/>
              <a:cs typeface="Calibri"/>
              <a:sym typeface="Calibri"/>
            </a:endParaRPr>
          </a:p>
          <a:p>
            <a:pPr lvl="0" defTabSz="914400">
              <a:lnSpc>
                <a:spcPct val="100000"/>
              </a:lnSpc>
              <a:defRPr sz="1800"/>
            </a:pPr>
            <a:r>
              <a:rPr i="1" sz="1200">
                <a:latin typeface="Calibri"/>
                <a:ea typeface="Calibri"/>
                <a:cs typeface="Calibri"/>
                <a:sym typeface="Calibri"/>
              </a:rPr>
              <a:t>PUBBLICITAì  sollecita bisogni emotivi ( in risposta a sentimenti di noia o desiderio gratificazione - ambrogio: non ho proprio fame ho voglio di qualcosa di buono). Il MANGIARE  ha sia componente cognitiva, ma anche emotiva (RISPONDE AL bisogno)</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12" name="Shape 12"/>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13" name="Shape 1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51" name="Shape 51"/>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52" name="Shape 52"/>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5" name="image3.png"/>
          <p:cNvPicPr/>
          <p:nvPr/>
        </p:nvPicPr>
        <p:blipFill>
          <a:blip r:embed="rId2">
            <a:extLst/>
          </a:blip>
          <a:stretch>
            <a:fillRect/>
          </a:stretch>
        </p:blipFill>
        <p:spPr>
          <a:xfrm>
            <a:off x="646112" y="969962"/>
            <a:ext cx="4803777" cy="4802188"/>
          </a:xfrm>
          <a:prstGeom prst="rect">
            <a:avLst/>
          </a:prstGeom>
          <a:ln w="12700">
            <a:miter lim="400000"/>
          </a:ln>
        </p:spPr>
      </p:pic>
      <p:sp>
        <p:nvSpPr>
          <p:cNvPr id="56" name="Shape 56"/>
          <p:cNvSpPr/>
          <p:nvPr/>
        </p:nvSpPr>
        <p:spPr>
          <a:xfrm rot="19468671">
            <a:off x="396875" y="954087"/>
            <a:ext cx="685800" cy="204788"/>
          </a:xfrm>
          <a:prstGeom prst="rect">
            <a:avLst/>
          </a:prstGeom>
          <a:solidFill>
            <a:srgbClr val="FBFBFB">
              <a:alpha val="45097"/>
            </a:srgbClr>
          </a:solidFill>
          <a:ln w="6350" cap="rnd">
            <a:solidFill>
              <a:srgbClr val="FFFFFF"/>
            </a:solidFill>
            <a:round/>
          </a:ln>
          <a:effectLst>
            <a:outerShdw sx="100000" sy="100000" kx="0" ky="0" algn="b" rotWithShape="0" blurRad="63500" dist="25399" dir="3299946">
              <a:srgbClr val="EBDAB1">
                <a:alpha val="39999"/>
              </a:srgbClr>
            </a:outerShdw>
          </a:effectLst>
        </p:spPr>
        <p:txBody>
          <a:bodyPr lIns="0" tIns="0" rIns="0" bIns="0" anchor="ctr"/>
          <a:lstStyle/>
          <a:p>
            <a:pPr lvl="0" algn="ctr">
              <a:defRPr>
                <a:solidFill>
                  <a:srgbClr val="FFFFFF"/>
                </a:solidFill>
                <a:latin typeface="Gill Sans MT"/>
                <a:ea typeface="Gill Sans MT"/>
                <a:cs typeface="Gill Sans MT"/>
                <a:sym typeface="Gill Sans MT"/>
              </a:defRPr>
            </a:pPr>
          </a:p>
        </p:txBody>
      </p:sp>
      <p:sp>
        <p:nvSpPr>
          <p:cNvPr id="57" name="Shape 57"/>
          <p:cNvSpPr/>
          <p:nvPr/>
        </p:nvSpPr>
        <p:spPr>
          <a:xfrm flipH="1" rot="2103354">
            <a:off x="5003800" y="936625"/>
            <a:ext cx="649289" cy="204788"/>
          </a:xfrm>
          <a:prstGeom prst="rect">
            <a:avLst/>
          </a:prstGeom>
          <a:solidFill>
            <a:srgbClr val="FBFBFB">
              <a:alpha val="45097"/>
            </a:srgbClr>
          </a:solidFill>
          <a:ln w="6350" cap="rnd">
            <a:solidFill>
              <a:srgbClr val="FFFFFF"/>
            </a:solidFill>
            <a:round/>
          </a:ln>
          <a:effectLst>
            <a:outerShdw sx="100000" sy="100000" kx="0" ky="0" algn="b" rotWithShape="0" blurRad="63500" dist="25399" dir="3299946">
              <a:srgbClr val="E7DEC9">
                <a:alpha val="19999"/>
              </a:srgbClr>
            </a:outerShdw>
          </a:effectLst>
        </p:spPr>
        <p:txBody>
          <a:bodyPr lIns="0" tIns="0" rIns="0" bIns="0" anchor="ctr"/>
          <a:lstStyle/>
          <a:p>
            <a:pPr lvl="0" algn="ctr">
              <a:defRPr>
                <a:solidFill>
                  <a:srgbClr val="FFFFFF"/>
                </a:solidFill>
                <a:latin typeface="Gill Sans MT"/>
                <a:ea typeface="Gill Sans MT"/>
                <a:cs typeface="Gill Sans MT"/>
                <a:sym typeface="Gill Sans MT"/>
              </a:defRPr>
            </a:pPr>
          </a:p>
        </p:txBody>
      </p:sp>
      <p:sp>
        <p:nvSpPr>
          <p:cNvPr id="58" name="Shape 58"/>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59" name="Shape 59"/>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60" name="Shape 6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62" name="Shape 62"/>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63" name="Shape 63"/>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64" name="Shape 6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67" name="Shape 67"/>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68" name="Shape 6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5" name="image2.png"/>
          <p:cNvPicPr/>
          <p:nvPr/>
        </p:nvPicPr>
        <p:blipFill>
          <a:blip r:embed="rId2">
            <a:extLst/>
          </a:blip>
          <a:stretch>
            <a:fillRect/>
          </a:stretch>
        </p:blipFill>
        <p:spPr>
          <a:xfrm>
            <a:off x="914400" y="1408112"/>
            <a:ext cx="231775" cy="225427"/>
          </a:xfrm>
          <a:prstGeom prst="rect">
            <a:avLst/>
          </a:prstGeom>
          <a:ln w="12700">
            <a:miter lim="400000"/>
          </a:ln>
        </p:spPr>
      </p:pic>
      <p:sp>
        <p:nvSpPr>
          <p:cNvPr id="16" name="Shape 16"/>
          <p:cNvSpPr/>
          <p:nvPr/>
        </p:nvSpPr>
        <p:spPr>
          <a:xfrm>
            <a:off x="1157286" y="1344611"/>
            <a:ext cx="63500" cy="65088"/>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cap="rnd">
            <a:solidFill>
              <a:srgbClr val="307F93">
                <a:alpha val="59999"/>
              </a:srgbClr>
            </a:solidFill>
            <a:round/>
          </a:ln>
        </p:spPr>
        <p:txBody>
          <a:bodyPr lIns="0" tIns="0" rIns="0" bIns="0" anchor="ctr"/>
          <a:lstStyle/>
          <a:p>
            <a:pPr lvl="0" algn="ctr">
              <a:defRPr>
                <a:latin typeface="Gill Sans MT"/>
                <a:ea typeface="Gill Sans MT"/>
                <a:cs typeface="Gill Sans MT"/>
                <a:sym typeface="Gill Sans MT"/>
              </a:defRPr>
            </a:pPr>
          </a:p>
        </p:txBody>
      </p:sp>
      <p:sp>
        <p:nvSpPr>
          <p:cNvPr id="17" name="Shape 17"/>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18" name="Shape 18"/>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19" name="Shape 1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1" name="Shape 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0">
    <p:spTree>
      <p:nvGrpSpPr>
        <p:cNvPr id="1" name=""/>
        <p:cNvGrpSpPr/>
        <p:nvPr/>
      </p:nvGrpSpPr>
      <p:grpSpPr>
        <a:xfrm>
          <a:off x="0" y="0"/>
          <a:ext cx="0" cy="0"/>
          <a:chOff x="0" y="0"/>
          <a:chExt cx="0" cy="0"/>
        </a:xfrm>
      </p:grpSpPr>
      <p:sp>
        <p:nvSpPr>
          <p:cNvPr id="23" name="Shape 2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5" name="Shape 25"/>
          <p:cNvSpPr/>
          <p:nvPr/>
        </p:nvSpPr>
        <p:spPr>
          <a:xfrm>
            <a:off x="2282825" y="0"/>
            <a:ext cx="6858000" cy="6858000"/>
          </a:xfrm>
          <a:prstGeom prst="rect">
            <a:avLst/>
          </a:prstGeom>
          <a:solidFill>
            <a:srgbClr val="FFFFFF"/>
          </a:solidFill>
          <a:ln w="12700">
            <a:miter lim="400000"/>
          </a:ln>
        </p:spPr>
        <p:txBody>
          <a:bodyPr lIns="0" tIns="0" rIns="0" bIns="0" anchor="ctr"/>
          <a:lstStyle/>
          <a:p>
            <a:pPr lvl="0" algn="ctr">
              <a:defRPr>
                <a:solidFill>
                  <a:srgbClr val="FFFFFF"/>
                </a:solidFill>
                <a:latin typeface="Gill Sans MT"/>
                <a:ea typeface="Gill Sans MT"/>
                <a:cs typeface="Gill Sans MT"/>
                <a:sym typeface="Gill Sans MT"/>
              </a:defRPr>
            </a:pPr>
          </a:p>
        </p:txBody>
      </p:sp>
      <p:sp>
        <p:nvSpPr>
          <p:cNvPr id="26" name="Shape 26"/>
          <p:cNvSpPr/>
          <p:nvPr/>
        </p:nvSpPr>
        <p:spPr>
          <a:xfrm>
            <a:off x="2286000" y="0"/>
            <a:ext cx="76200" cy="6858000"/>
          </a:xfrm>
          <a:prstGeom prst="rect">
            <a:avLst/>
          </a:prstGeom>
          <a:solidFill>
            <a:srgbClr val="FFFFFF"/>
          </a:solidFill>
          <a:ln w="12700">
            <a:miter lim="400000"/>
          </a:ln>
          <a:effectLst>
            <a:outerShdw sx="100000" sy="100000" kx="0" ky="0" algn="b" rotWithShape="0" blurRad="63500" dist="38000" dir="10799999">
              <a:srgbClr val="706B5F">
                <a:alpha val="25000"/>
              </a:srgbClr>
            </a:outerShdw>
          </a:effectLst>
        </p:spPr>
        <p:txBody>
          <a:bodyPr lIns="0" tIns="0" rIns="0" bIns="0" anchor="ctr"/>
          <a:lstStyle/>
          <a:p>
            <a:pPr lvl="0" algn="ctr">
              <a:defRPr>
                <a:solidFill>
                  <a:srgbClr val="FFFFFF"/>
                </a:solidFill>
                <a:latin typeface="Gill Sans MT"/>
                <a:ea typeface="Gill Sans MT"/>
                <a:cs typeface="Gill Sans MT"/>
                <a:sym typeface="Gill Sans MT"/>
              </a:defRPr>
            </a:pPr>
          </a:p>
        </p:txBody>
      </p:sp>
      <p:pic>
        <p:nvPicPr>
          <p:cNvPr id="27" name="image2.png"/>
          <p:cNvPicPr/>
          <p:nvPr/>
        </p:nvPicPr>
        <p:blipFill>
          <a:blip r:embed="rId2">
            <a:extLst/>
          </a:blip>
          <a:stretch>
            <a:fillRect/>
          </a:stretch>
        </p:blipFill>
        <p:spPr>
          <a:xfrm>
            <a:off x="2163761" y="2809875"/>
            <a:ext cx="231777" cy="225425"/>
          </a:xfrm>
          <a:prstGeom prst="rect">
            <a:avLst/>
          </a:prstGeom>
          <a:ln w="12700">
            <a:miter lim="400000"/>
          </a:ln>
        </p:spPr>
      </p:pic>
      <p:sp>
        <p:nvSpPr>
          <p:cNvPr id="28" name="Shape 28"/>
          <p:cNvSpPr/>
          <p:nvPr/>
        </p:nvSpPr>
        <p:spPr>
          <a:xfrm>
            <a:off x="2408236" y="2746374"/>
            <a:ext cx="63500" cy="6349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cap="rnd">
            <a:solidFill>
              <a:srgbClr val="307F93">
                <a:alpha val="59999"/>
              </a:srgbClr>
            </a:solidFill>
            <a:round/>
          </a:ln>
        </p:spPr>
        <p:txBody>
          <a:bodyPr lIns="0" tIns="0" rIns="0" bIns="0" anchor="ctr"/>
          <a:lstStyle/>
          <a:p>
            <a:pPr lvl="0" algn="ctr">
              <a:defRPr>
                <a:latin typeface="Gill Sans MT"/>
                <a:ea typeface="Gill Sans MT"/>
                <a:cs typeface="Gill Sans MT"/>
                <a:sym typeface="Gill Sans MT"/>
              </a:defRPr>
            </a:pPr>
          </a:p>
        </p:txBody>
      </p:sp>
      <p:sp>
        <p:nvSpPr>
          <p:cNvPr id="29" name="Shape 29"/>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30" name="Shape 30"/>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31" name="Shape 3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34" name="Shape 34"/>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38" name="Shape 38"/>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42" name="Shape 42"/>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45" name="Shape 45"/>
          <p:cNvSpPr/>
          <p:nvPr/>
        </p:nvSpPr>
        <p:spPr>
          <a:xfrm>
            <a:off x="1014411" y="0"/>
            <a:ext cx="8129590" cy="6858000"/>
          </a:xfrm>
          <a:prstGeom prst="rect">
            <a:avLst/>
          </a:prstGeom>
          <a:solidFill>
            <a:srgbClr val="FFFFFF"/>
          </a:solidFill>
          <a:ln w="12700">
            <a:miter lim="400000"/>
          </a:ln>
        </p:spPr>
        <p:txBody>
          <a:bodyPr lIns="0" tIns="0" rIns="0" bIns="0" anchor="ctr"/>
          <a:lstStyle/>
          <a:p>
            <a:pPr lvl="0" algn="ctr">
              <a:defRPr>
                <a:solidFill>
                  <a:srgbClr val="FFFFFF"/>
                </a:solidFill>
                <a:latin typeface="Gill Sans MT"/>
                <a:ea typeface="Gill Sans MT"/>
                <a:cs typeface="Gill Sans MT"/>
                <a:sym typeface="Gill Sans MT"/>
              </a:defRPr>
            </a:pPr>
          </a:p>
        </p:txBody>
      </p:sp>
      <p:sp>
        <p:nvSpPr>
          <p:cNvPr id="46" name="Shape 46"/>
          <p:cNvSpPr/>
          <p:nvPr/>
        </p:nvSpPr>
        <p:spPr>
          <a:xfrm>
            <a:off x="1014412" y="0"/>
            <a:ext cx="73027" cy="6858000"/>
          </a:xfrm>
          <a:prstGeom prst="rect">
            <a:avLst/>
          </a:prstGeom>
          <a:solidFill>
            <a:srgbClr val="FFFFFF"/>
          </a:solidFill>
          <a:ln w="12700">
            <a:miter lim="400000"/>
          </a:ln>
          <a:effectLst>
            <a:outerShdw sx="100000" sy="100000" kx="0" ky="0" algn="b" rotWithShape="0" blurRad="63500" dist="38000" dir="10799999">
              <a:srgbClr val="706B5F">
                <a:alpha val="25000"/>
              </a:srgbClr>
            </a:outerShdw>
          </a:effectLst>
        </p:spPr>
        <p:txBody>
          <a:bodyPr lIns="0" tIns="0" rIns="0" bIns="0" anchor="ctr"/>
          <a:lstStyle/>
          <a:p>
            <a:pPr lvl="0" algn="ctr">
              <a:defRPr>
                <a:solidFill>
                  <a:srgbClr val="FFFFFF"/>
                </a:solidFill>
                <a:latin typeface="Gill Sans MT"/>
                <a:ea typeface="Gill Sans MT"/>
                <a:cs typeface="Gill Sans MT"/>
                <a:sym typeface="Gill Sans MT"/>
              </a:defRPr>
            </a:pPr>
          </a:p>
        </p:txBody>
      </p:sp>
      <p:sp>
        <p:nvSpPr>
          <p:cNvPr id="47" name="Shape 47"/>
          <p:cNvSpPr/>
          <p:nvPr>
            <p:ph type="title"/>
          </p:nvPr>
        </p:nvSpPr>
        <p:spPr>
          <a:prstGeom prst="rect">
            <a:avLst/>
          </a:prstGeom>
        </p:spPr>
        <p:txBody>
          <a:bodyPr/>
          <a:lstStyle/>
          <a:p>
            <a:pPr lvl="0">
              <a:defRPr sz="1800">
                <a:solidFill>
                  <a:srgbClr val="000000"/>
                </a:solidFill>
              </a:defRPr>
            </a:pPr>
            <a:r>
              <a:rPr sz="4300">
                <a:solidFill>
                  <a:srgbClr val="572314"/>
                </a:solidFill>
              </a:rPr>
              <a:t>Titolo Testo</a:t>
            </a:r>
          </a:p>
        </p:txBody>
      </p:sp>
      <p:sp>
        <p:nvSpPr>
          <p:cNvPr id="48" name="Shape 48"/>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8631"/>
        </a:solidFill>
      </p:bgPr>
    </p:bg>
    <p:spTree>
      <p:nvGrpSpPr>
        <p:cNvPr id="1" name=""/>
        <p:cNvGrpSpPr/>
        <p:nvPr/>
      </p:nvGrpSpPr>
      <p:grpSpPr>
        <a:xfrm>
          <a:off x="0" y="0"/>
          <a:ext cx="0" cy="0"/>
          <a:chOff x="0" y="0"/>
          <a:chExt cx="0" cy="0"/>
        </a:xfrm>
      </p:grpSpPr>
      <p:sp>
        <p:nvSpPr>
          <p:cNvPr id="2" name="Shape 2"/>
          <p:cNvSpPr/>
          <p:nvPr/>
        </p:nvSpPr>
        <p:spPr>
          <a:xfrm>
            <a:off x="3175" y="3175"/>
            <a:ext cx="819151" cy="819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2940"/>
            </a:srgbClr>
          </a:solidFill>
          <a:ln w="3175" cap="rnd">
            <a:solidFill>
              <a:srgbClr val="D2C39E"/>
            </a:solidFill>
            <a:round/>
          </a:ln>
        </p:spPr>
        <p:txBody>
          <a:bodyPr lIns="0" tIns="0" rIns="0" bIns="0" anchor="ctr"/>
          <a:lstStyle/>
          <a:p>
            <a:pPr lvl="0">
              <a:defRPr>
                <a:latin typeface="Arial"/>
                <a:ea typeface="Arial"/>
                <a:cs typeface="Arial"/>
                <a:sym typeface="Arial"/>
              </a:defRPr>
            </a:pPr>
          </a:p>
        </p:txBody>
      </p:sp>
      <p:sp>
        <p:nvSpPr>
          <p:cNvPr id="3" name="Shape 3"/>
          <p:cNvSpPr/>
          <p:nvPr/>
        </p:nvSpPr>
        <p:spPr>
          <a:xfrm>
            <a:off x="168252" y="20615"/>
            <a:ext cx="1703347" cy="17033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7305" cap="rnd">
            <a:solidFill>
              <a:srgbClr val="FFF6DB"/>
            </a:solidFill>
            <a:round/>
          </a:ln>
          <a:effectLst>
            <a:outerShdw sx="100000" sy="100000" kx="0" ky="0" algn="b" rotWithShape="0" blurRad="63500" dist="25400" dir="5400000">
              <a:srgbClr val="AFA58D">
                <a:alpha val="84999"/>
              </a:srgbClr>
            </a:outerShdw>
          </a:effectLst>
        </p:spPr>
        <p:txBody>
          <a:bodyPr lIns="0" tIns="0" rIns="0" bIns="0" anchor="ctr"/>
          <a:lstStyle/>
          <a:p>
            <a:pPr lvl="0" algn="ctr">
              <a:defRPr>
                <a:solidFill>
                  <a:srgbClr val="FFFFFF"/>
                </a:solidFill>
                <a:latin typeface="Gill Sans MT"/>
                <a:ea typeface="Gill Sans MT"/>
                <a:cs typeface="Gill Sans MT"/>
                <a:sym typeface="Gill Sans MT"/>
              </a:defRPr>
            </a:pPr>
          </a:p>
        </p:txBody>
      </p:sp>
      <p:pic>
        <p:nvPicPr>
          <p:cNvPr id="4" name="image1.png"/>
          <p:cNvPicPr/>
          <p:nvPr/>
        </p:nvPicPr>
        <p:blipFill>
          <a:blip r:embed="rId2">
            <a:extLst/>
          </a:blip>
          <a:stretch>
            <a:fillRect/>
          </a:stretch>
        </p:blipFill>
        <p:spPr>
          <a:xfrm>
            <a:off x="165100" y="1036637"/>
            <a:ext cx="1169988" cy="1169988"/>
          </a:xfrm>
          <a:prstGeom prst="rect">
            <a:avLst/>
          </a:prstGeom>
          <a:ln w="12700">
            <a:miter lim="400000"/>
          </a:ln>
        </p:spPr>
      </p:pic>
      <p:sp>
        <p:nvSpPr>
          <p:cNvPr id="5" name="Shape 5"/>
          <p:cNvSpPr/>
          <p:nvPr/>
        </p:nvSpPr>
        <p:spPr>
          <a:xfrm>
            <a:off x="1012825" y="0"/>
            <a:ext cx="8131175" cy="6858000"/>
          </a:xfrm>
          <a:prstGeom prst="rect">
            <a:avLst/>
          </a:prstGeom>
          <a:solidFill>
            <a:srgbClr val="FFFFFF"/>
          </a:solidFill>
          <a:ln w="12700">
            <a:miter lim="400000"/>
          </a:ln>
        </p:spPr>
        <p:txBody>
          <a:bodyPr lIns="0" tIns="0" rIns="0" bIns="0" anchor="ctr"/>
          <a:lstStyle/>
          <a:p>
            <a:pPr lvl="0" algn="ctr">
              <a:defRPr>
                <a:solidFill>
                  <a:srgbClr val="FFFFFF"/>
                </a:solidFill>
                <a:latin typeface="Gill Sans MT"/>
                <a:ea typeface="Gill Sans MT"/>
                <a:cs typeface="Gill Sans MT"/>
                <a:sym typeface="Gill Sans MT"/>
              </a:defRPr>
            </a:pPr>
          </a:p>
        </p:txBody>
      </p:sp>
      <p:sp>
        <p:nvSpPr>
          <p:cNvPr id="6" name="Shape 6"/>
          <p:cNvSpPr/>
          <p:nvPr/>
        </p:nvSpPr>
        <p:spPr>
          <a:xfrm>
            <a:off x="1014412" y="0"/>
            <a:ext cx="73027" cy="6858000"/>
          </a:xfrm>
          <a:prstGeom prst="rect">
            <a:avLst/>
          </a:prstGeom>
          <a:solidFill>
            <a:srgbClr val="FFFFFF"/>
          </a:solidFill>
          <a:ln w="12700">
            <a:miter lim="400000"/>
          </a:ln>
          <a:effectLst>
            <a:outerShdw sx="100000" sy="100000" kx="0" ky="0" algn="b" rotWithShape="0" blurRad="63500" dist="38000" dir="10799999">
              <a:srgbClr val="706B5F">
                <a:alpha val="25000"/>
              </a:srgbClr>
            </a:outerShdw>
          </a:effectLst>
        </p:spPr>
        <p:txBody>
          <a:bodyPr lIns="0" tIns="0" rIns="0" bIns="0" anchor="ctr"/>
          <a:lstStyle/>
          <a:p>
            <a:pPr lvl="0" algn="ctr">
              <a:defRPr>
                <a:solidFill>
                  <a:srgbClr val="FFFFFF"/>
                </a:solidFill>
                <a:latin typeface="Gill Sans MT"/>
                <a:ea typeface="Gill Sans MT"/>
                <a:cs typeface="Gill Sans MT"/>
                <a:sym typeface="Gill Sans MT"/>
              </a:defRPr>
            </a:pPr>
          </a:p>
        </p:txBody>
      </p:sp>
      <p:sp>
        <p:nvSpPr>
          <p:cNvPr id="7" name="Shape 7"/>
          <p:cNvSpPr/>
          <p:nvPr>
            <p:ph type="title"/>
          </p:nvPr>
        </p:nvSpPr>
        <p:spPr>
          <a:xfrm>
            <a:off x="1435100" y="244475"/>
            <a:ext cx="7499350" cy="12033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lvl="0">
              <a:defRPr sz="1800">
                <a:solidFill>
                  <a:srgbClr val="000000"/>
                </a:solidFill>
              </a:defRPr>
            </a:pPr>
            <a:r>
              <a:rPr sz="4300">
                <a:solidFill>
                  <a:srgbClr val="572314"/>
                </a:solidFill>
              </a:rPr>
              <a:t>Titolo Testo</a:t>
            </a:r>
          </a:p>
        </p:txBody>
      </p:sp>
      <p:sp>
        <p:nvSpPr>
          <p:cNvPr id="8" name="Shape 8"/>
          <p:cNvSpPr/>
          <p:nvPr>
            <p:ph type="body" idx="1"/>
          </p:nvPr>
        </p:nvSpPr>
        <p:spPr>
          <a:xfrm>
            <a:off x="1435100" y="1447800"/>
            <a:ext cx="7499350" cy="54102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9" name="Shape 9"/>
          <p:cNvSpPr/>
          <p:nvPr>
            <p:ph type="sldNum" sz="quarter" idx="2"/>
          </p:nvPr>
        </p:nvSpPr>
        <p:spPr>
          <a:xfrm>
            <a:off x="8613775" y="6512559"/>
            <a:ext cx="457200" cy="269239"/>
          </a:xfrm>
          <a:prstGeom prst="rect">
            <a:avLst/>
          </a:prstGeom>
          <a:ln w="12700">
            <a:miter lim="400000"/>
          </a:ln>
        </p:spPr>
        <p:txBody>
          <a:bodyPr lIns="45718" tIns="45718" rIns="45718" bIns="45718" anchor="b">
            <a:spAutoFit/>
          </a:bodyPr>
          <a:lstStyle>
            <a:lvl1pPr algn="ctr">
              <a:defRPr sz="1200">
                <a:solidFill>
                  <a:srgbClr val="B5A788"/>
                </a:solidFill>
                <a:latin typeface="Gill Sans MT"/>
                <a:ea typeface="Gill Sans MT"/>
                <a:cs typeface="Gill Sans MT"/>
                <a:sym typeface="Gill Sans MT"/>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spd="med" advClick="1"/>
  <p:txStyles>
    <p:titleStyle>
      <a:lvl1pPr>
        <a:defRPr sz="4300">
          <a:solidFill>
            <a:srgbClr val="572314"/>
          </a:solidFill>
          <a:latin typeface="Gill Sans MT"/>
          <a:ea typeface="Gill Sans MT"/>
          <a:cs typeface="Gill Sans MT"/>
          <a:sym typeface="Gill Sans MT"/>
        </a:defRPr>
      </a:lvl1pPr>
      <a:lvl2pPr>
        <a:defRPr sz="4300">
          <a:solidFill>
            <a:srgbClr val="572314"/>
          </a:solidFill>
          <a:latin typeface="Gill Sans MT"/>
          <a:ea typeface="Gill Sans MT"/>
          <a:cs typeface="Gill Sans MT"/>
          <a:sym typeface="Gill Sans MT"/>
        </a:defRPr>
      </a:lvl2pPr>
      <a:lvl3pPr>
        <a:defRPr sz="4300">
          <a:solidFill>
            <a:srgbClr val="572314"/>
          </a:solidFill>
          <a:latin typeface="Gill Sans MT"/>
          <a:ea typeface="Gill Sans MT"/>
          <a:cs typeface="Gill Sans MT"/>
          <a:sym typeface="Gill Sans MT"/>
        </a:defRPr>
      </a:lvl3pPr>
      <a:lvl4pPr>
        <a:defRPr sz="4300">
          <a:solidFill>
            <a:srgbClr val="572314"/>
          </a:solidFill>
          <a:latin typeface="Gill Sans MT"/>
          <a:ea typeface="Gill Sans MT"/>
          <a:cs typeface="Gill Sans MT"/>
          <a:sym typeface="Gill Sans MT"/>
        </a:defRPr>
      </a:lvl4pPr>
      <a:lvl5pPr>
        <a:defRPr sz="4300">
          <a:solidFill>
            <a:srgbClr val="572314"/>
          </a:solidFill>
          <a:latin typeface="Gill Sans MT"/>
          <a:ea typeface="Gill Sans MT"/>
          <a:cs typeface="Gill Sans MT"/>
          <a:sym typeface="Gill Sans MT"/>
        </a:defRPr>
      </a:lvl5pPr>
      <a:lvl6pPr>
        <a:defRPr sz="4300">
          <a:solidFill>
            <a:srgbClr val="572314"/>
          </a:solidFill>
          <a:latin typeface="Gill Sans MT"/>
          <a:ea typeface="Gill Sans MT"/>
          <a:cs typeface="Gill Sans MT"/>
          <a:sym typeface="Gill Sans MT"/>
        </a:defRPr>
      </a:lvl6pPr>
      <a:lvl7pPr>
        <a:defRPr sz="4300">
          <a:solidFill>
            <a:srgbClr val="572314"/>
          </a:solidFill>
          <a:latin typeface="Gill Sans MT"/>
          <a:ea typeface="Gill Sans MT"/>
          <a:cs typeface="Gill Sans MT"/>
          <a:sym typeface="Gill Sans MT"/>
        </a:defRPr>
      </a:lvl7pPr>
      <a:lvl8pPr>
        <a:defRPr sz="4300">
          <a:solidFill>
            <a:srgbClr val="572314"/>
          </a:solidFill>
          <a:latin typeface="Gill Sans MT"/>
          <a:ea typeface="Gill Sans MT"/>
          <a:cs typeface="Gill Sans MT"/>
          <a:sym typeface="Gill Sans MT"/>
        </a:defRPr>
      </a:lvl8pPr>
      <a:lvl9pPr>
        <a:defRPr sz="4300">
          <a:solidFill>
            <a:srgbClr val="572314"/>
          </a:solidFill>
          <a:latin typeface="Gill Sans MT"/>
          <a:ea typeface="Gill Sans MT"/>
          <a:cs typeface="Gill Sans MT"/>
          <a:sym typeface="Gill Sans MT"/>
        </a:defRPr>
      </a:lvl9pPr>
    </p:titleStyle>
    <p:bodyStyle>
      <a:lvl1pPr marL="365125" indent="-282575">
        <a:spcBef>
          <a:spcPts val="600"/>
        </a:spcBef>
        <a:buClr>
          <a:srgbClr val="3891A7"/>
        </a:buClr>
        <a:buSzPct val="80000"/>
        <a:buFont typeface="Wingdings 2"/>
        <a:buChar char="●"/>
        <a:defRPr sz="3200">
          <a:latin typeface="Gill Sans MT"/>
          <a:ea typeface="Gill Sans MT"/>
          <a:cs typeface="Gill Sans MT"/>
          <a:sym typeface="Gill Sans MT"/>
        </a:defRPr>
      </a:lvl1pPr>
      <a:lvl2pPr marL="673552" indent="-270328">
        <a:spcBef>
          <a:spcPts val="600"/>
        </a:spcBef>
        <a:buClr>
          <a:srgbClr val="3891A7"/>
        </a:buClr>
        <a:buSzPct val="100000"/>
        <a:buFont typeface="Wingdings 2"/>
        <a:buChar char="◦"/>
        <a:defRPr sz="3200">
          <a:latin typeface="Gill Sans MT"/>
          <a:ea typeface="Gill Sans MT"/>
          <a:cs typeface="Gill Sans MT"/>
          <a:sym typeface="Gill Sans MT"/>
        </a:defRPr>
      </a:lvl2pPr>
      <a:lvl3pPr marL="962025" indent="-304800">
        <a:spcBef>
          <a:spcPts val="600"/>
        </a:spcBef>
        <a:buClr>
          <a:srgbClr val="3891A7"/>
        </a:buClr>
        <a:buSzPct val="100000"/>
        <a:buFont typeface="Wingdings 2"/>
        <a:buChar char="●"/>
        <a:defRPr sz="3200">
          <a:latin typeface="Gill Sans MT"/>
          <a:ea typeface="Gill Sans MT"/>
          <a:cs typeface="Gill Sans MT"/>
          <a:sym typeface="Gill Sans MT"/>
        </a:defRPr>
      </a:lvl3pPr>
      <a:lvl4pPr marL="1200785" indent="-276860">
        <a:spcBef>
          <a:spcPts val="600"/>
        </a:spcBef>
        <a:buClr>
          <a:srgbClr val="3891A7"/>
        </a:buClr>
        <a:buSzPct val="100000"/>
        <a:buFont typeface="Wingdings 2"/>
        <a:buChar char="●"/>
        <a:defRPr sz="3200">
          <a:latin typeface="Gill Sans MT"/>
          <a:ea typeface="Gill Sans MT"/>
          <a:cs typeface="Gill Sans MT"/>
          <a:sym typeface="Gill Sans MT"/>
        </a:defRPr>
      </a:lvl4pPr>
      <a:lvl5pPr marL="1438979" indent="-324554">
        <a:spcBef>
          <a:spcPts val="600"/>
        </a:spcBef>
        <a:buClr>
          <a:srgbClr val="3891A7"/>
        </a:buClr>
        <a:buSzPct val="100000"/>
        <a:buFont typeface="Wingdings 2"/>
        <a:buChar char="●"/>
        <a:defRPr sz="3200">
          <a:latin typeface="Gill Sans MT"/>
          <a:ea typeface="Gill Sans MT"/>
          <a:cs typeface="Gill Sans MT"/>
          <a:sym typeface="Gill Sans MT"/>
        </a:defRPr>
      </a:lvl5pPr>
      <a:lvl6pPr marL="1896179" indent="-324554">
        <a:spcBef>
          <a:spcPts val="600"/>
        </a:spcBef>
        <a:buClr>
          <a:srgbClr val="3891A7"/>
        </a:buClr>
        <a:buSzPct val="100000"/>
        <a:buFont typeface="Wingdings 2"/>
        <a:buChar char="•"/>
        <a:defRPr sz="3200">
          <a:latin typeface="Gill Sans MT"/>
          <a:ea typeface="Gill Sans MT"/>
          <a:cs typeface="Gill Sans MT"/>
          <a:sym typeface="Gill Sans MT"/>
        </a:defRPr>
      </a:lvl6pPr>
      <a:lvl7pPr marL="2353379" indent="-324554">
        <a:spcBef>
          <a:spcPts val="600"/>
        </a:spcBef>
        <a:buClr>
          <a:srgbClr val="3891A7"/>
        </a:buClr>
        <a:buSzPct val="100000"/>
        <a:buFont typeface="Wingdings 2"/>
        <a:buChar char="•"/>
        <a:defRPr sz="3200">
          <a:latin typeface="Gill Sans MT"/>
          <a:ea typeface="Gill Sans MT"/>
          <a:cs typeface="Gill Sans MT"/>
          <a:sym typeface="Gill Sans MT"/>
        </a:defRPr>
      </a:lvl7pPr>
      <a:lvl8pPr marL="2810579" indent="-324554">
        <a:spcBef>
          <a:spcPts val="600"/>
        </a:spcBef>
        <a:buClr>
          <a:srgbClr val="3891A7"/>
        </a:buClr>
        <a:buSzPct val="100000"/>
        <a:buFont typeface="Wingdings 2"/>
        <a:buChar char="•"/>
        <a:defRPr sz="3200">
          <a:latin typeface="Gill Sans MT"/>
          <a:ea typeface="Gill Sans MT"/>
          <a:cs typeface="Gill Sans MT"/>
          <a:sym typeface="Gill Sans MT"/>
        </a:defRPr>
      </a:lvl8pPr>
      <a:lvl9pPr marL="3267779" indent="-324554">
        <a:spcBef>
          <a:spcPts val="600"/>
        </a:spcBef>
        <a:buClr>
          <a:srgbClr val="3891A7"/>
        </a:buClr>
        <a:buSzPct val="100000"/>
        <a:buFont typeface="Wingdings 2"/>
        <a:buChar char="•"/>
        <a:defRPr sz="3200">
          <a:latin typeface="Gill Sans MT"/>
          <a:ea typeface="Gill Sans MT"/>
          <a:cs typeface="Gill Sans MT"/>
          <a:sym typeface="Gill Sans MT"/>
        </a:defRPr>
      </a:lvl9pPr>
    </p:bodyStyle>
    <p:otherStyle>
      <a:lvl1pPr algn="ctr">
        <a:defRPr sz="1200">
          <a:solidFill>
            <a:schemeClr val="tx1"/>
          </a:solidFill>
          <a:latin typeface="+mn-lt"/>
          <a:ea typeface="+mn-ea"/>
          <a:cs typeface="+mn-cs"/>
          <a:sym typeface="Gill Sans MT"/>
        </a:defRPr>
      </a:lvl1pPr>
      <a:lvl2pPr algn="ctr">
        <a:defRPr sz="1200">
          <a:solidFill>
            <a:schemeClr val="tx1"/>
          </a:solidFill>
          <a:latin typeface="+mn-lt"/>
          <a:ea typeface="+mn-ea"/>
          <a:cs typeface="+mn-cs"/>
          <a:sym typeface="Gill Sans MT"/>
        </a:defRPr>
      </a:lvl2pPr>
      <a:lvl3pPr algn="ctr">
        <a:defRPr sz="1200">
          <a:solidFill>
            <a:schemeClr val="tx1"/>
          </a:solidFill>
          <a:latin typeface="+mn-lt"/>
          <a:ea typeface="+mn-ea"/>
          <a:cs typeface="+mn-cs"/>
          <a:sym typeface="Gill Sans MT"/>
        </a:defRPr>
      </a:lvl3pPr>
      <a:lvl4pPr algn="ctr">
        <a:defRPr sz="1200">
          <a:solidFill>
            <a:schemeClr val="tx1"/>
          </a:solidFill>
          <a:latin typeface="+mn-lt"/>
          <a:ea typeface="+mn-ea"/>
          <a:cs typeface="+mn-cs"/>
          <a:sym typeface="Gill Sans MT"/>
        </a:defRPr>
      </a:lvl4pPr>
      <a:lvl5pPr algn="ctr">
        <a:defRPr sz="1200">
          <a:solidFill>
            <a:schemeClr val="tx1"/>
          </a:solidFill>
          <a:latin typeface="+mn-lt"/>
          <a:ea typeface="+mn-ea"/>
          <a:cs typeface="+mn-cs"/>
          <a:sym typeface="Gill Sans MT"/>
        </a:defRPr>
      </a:lvl5pPr>
      <a:lvl6pPr algn="ctr">
        <a:defRPr sz="1200">
          <a:solidFill>
            <a:schemeClr val="tx1"/>
          </a:solidFill>
          <a:latin typeface="+mn-lt"/>
          <a:ea typeface="+mn-ea"/>
          <a:cs typeface="+mn-cs"/>
          <a:sym typeface="Gill Sans MT"/>
        </a:defRPr>
      </a:lvl6pPr>
      <a:lvl7pPr algn="ctr">
        <a:defRPr sz="1200">
          <a:solidFill>
            <a:schemeClr val="tx1"/>
          </a:solidFill>
          <a:latin typeface="+mn-lt"/>
          <a:ea typeface="+mn-ea"/>
          <a:cs typeface="+mn-cs"/>
          <a:sym typeface="Gill Sans MT"/>
        </a:defRPr>
      </a:lvl7pPr>
      <a:lvl8pPr algn="ctr">
        <a:defRPr sz="1200">
          <a:solidFill>
            <a:schemeClr val="tx1"/>
          </a:solidFill>
          <a:latin typeface="+mn-lt"/>
          <a:ea typeface="+mn-ea"/>
          <a:cs typeface="+mn-cs"/>
          <a:sym typeface="Gill Sans MT"/>
        </a:defRPr>
      </a:lvl8pPr>
      <a:lvl9pPr algn="ctr">
        <a:defRPr sz="1200">
          <a:solidFill>
            <a:schemeClr val="tx1"/>
          </a:solidFill>
          <a:latin typeface="+mn-lt"/>
          <a:ea typeface="+mn-ea"/>
          <a:cs typeface="+mn-cs"/>
          <a:sym typeface="Gill Sans M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sldNum" sz="quarter" idx="2"/>
          </p:nvPr>
        </p:nvSpPr>
        <p:spPr>
          <a:xfrm>
            <a:off x="8613775" y="6243318"/>
            <a:ext cx="4572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B5A788"/>
                </a:solidFill>
              </a:rPr>
            </a:fld>
          </a:p>
        </p:txBody>
      </p:sp>
      <p:sp>
        <p:nvSpPr>
          <p:cNvPr id="73" name="Shape 73"/>
          <p:cNvSpPr/>
          <p:nvPr/>
        </p:nvSpPr>
        <p:spPr>
          <a:xfrm>
            <a:off x="1001747" y="1477912"/>
            <a:ext cx="4314697" cy="164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lgn="ctr"/>
            <a:r>
              <a:rPr sz="4800">
                <a:solidFill>
                  <a:srgbClr val="FFFFFF"/>
                </a:solidFill>
                <a:latin typeface="PT Serif Caption"/>
                <a:ea typeface="PT Serif Caption"/>
                <a:cs typeface="PT Serif Caption"/>
                <a:sym typeface="PT Serif Caption"/>
              </a:rPr>
              <a:t>Cibo e sensi:</a:t>
            </a:r>
            <a:r>
              <a:rPr sz="5300">
                <a:solidFill>
                  <a:srgbClr val="FFFFFF"/>
                </a:solidFill>
                <a:latin typeface="PT Serif Caption"/>
                <a:ea typeface="PT Serif Caption"/>
                <a:cs typeface="PT Serif Caption"/>
                <a:sym typeface="PT Serif Caption"/>
              </a:rPr>
              <a:t> </a:t>
            </a:r>
            <a:endParaRPr sz="5300">
              <a:solidFill>
                <a:srgbClr val="FFFFFF"/>
              </a:solidFill>
              <a:latin typeface="Gill Sans MT"/>
              <a:ea typeface="Gill Sans MT"/>
              <a:cs typeface="Gill Sans MT"/>
              <a:sym typeface="Gill Sans MT"/>
            </a:endParaRPr>
          </a:p>
          <a:p>
            <a:pPr lvl="0" algn="ctr"/>
            <a:r>
              <a:rPr i="1" sz="4400">
                <a:solidFill>
                  <a:srgbClr val="FFFFFF"/>
                </a:solidFill>
                <a:latin typeface="+mj-lt"/>
                <a:ea typeface="+mj-ea"/>
                <a:cs typeface="+mj-cs"/>
                <a:sym typeface="Helvetica"/>
              </a:rPr>
              <a:t>assaggi</a:t>
            </a:r>
          </a:p>
        </p:txBody>
      </p:sp>
      <p:pic>
        <p:nvPicPr>
          <p:cNvPr id="74" name="image1.jpeg"/>
          <p:cNvPicPr/>
          <p:nvPr/>
        </p:nvPicPr>
        <p:blipFill>
          <a:blip r:embed="rId2">
            <a:extLst/>
          </a:blip>
          <a:srcRect l="17656" t="0" r="17656" b="0"/>
          <a:stretch>
            <a:fillRect/>
          </a:stretch>
        </p:blipFill>
        <p:spPr>
          <a:xfrm>
            <a:off x="5686354" y="271054"/>
            <a:ext cx="2726673" cy="6315816"/>
          </a:xfrm>
          <a:prstGeom prst="rect">
            <a:avLst/>
          </a:prstGeom>
          <a:ln w="12700">
            <a:miter lim="400000"/>
          </a:ln>
        </p:spPr>
      </p:pic>
      <p:sp>
        <p:nvSpPr>
          <p:cNvPr id="75" name="Shape 75"/>
          <p:cNvSpPr/>
          <p:nvPr/>
        </p:nvSpPr>
        <p:spPr>
          <a:xfrm>
            <a:off x="2195029" y="5948679"/>
            <a:ext cx="1664564" cy="3454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700">
                <a:solidFill>
                  <a:srgbClr val="FFFFFF"/>
                </a:solidFill>
                <a:latin typeface="Gill Sans MT"/>
                <a:ea typeface="Gill Sans MT"/>
                <a:cs typeface="Gill Sans MT"/>
                <a:sym typeface="Gill Sans MT"/>
              </a:defRPr>
            </a:lvl1pPr>
          </a:lstStyle>
          <a:p>
            <a:pPr lvl="0">
              <a:defRPr sz="1800">
                <a:solidFill>
                  <a:srgbClr val="000000"/>
                </a:solidFill>
              </a:defRPr>
            </a:pPr>
            <a:r>
              <a:rPr sz="1700">
                <a:solidFill>
                  <a:srgbClr val="FFFFFF"/>
                </a:solidFill>
              </a:rPr>
              <a:t>15 Ottobre 2014</a:t>
            </a:r>
          </a:p>
        </p:txBody>
      </p:sp>
      <p:sp>
        <p:nvSpPr>
          <p:cNvPr id="76" name="Shape 76"/>
          <p:cNvSpPr/>
          <p:nvPr/>
        </p:nvSpPr>
        <p:spPr>
          <a:xfrm>
            <a:off x="1750999" y="4427918"/>
            <a:ext cx="2552623" cy="650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lgn="ctr"/>
            <a:r>
              <a:rPr sz="2000">
                <a:solidFill>
                  <a:srgbClr val="797979"/>
                </a:solidFill>
                <a:latin typeface="Gill Sans MT"/>
                <a:ea typeface="Gill Sans MT"/>
                <a:cs typeface="Gill Sans MT"/>
                <a:sym typeface="Gill Sans MT"/>
              </a:rPr>
              <a:t>Alessandra Preziosa</a:t>
            </a:r>
            <a:endParaRPr sz="2000">
              <a:solidFill>
                <a:srgbClr val="797979"/>
              </a:solidFill>
              <a:latin typeface="Gill Sans MT"/>
              <a:ea typeface="Gill Sans MT"/>
              <a:cs typeface="Gill Sans MT"/>
              <a:sym typeface="Gill Sans MT"/>
            </a:endParaRPr>
          </a:p>
          <a:p>
            <a:pPr lvl="0" algn="ctr"/>
            <a:r>
              <a:rPr i="1" sz="1700">
                <a:solidFill>
                  <a:srgbClr val="797979"/>
                </a:solidFill>
                <a:latin typeface="Gill Sans MT"/>
                <a:ea typeface="Gill Sans MT"/>
                <a:cs typeface="Gill Sans MT"/>
                <a:sym typeface="Gill Sans MT"/>
              </a:rPr>
              <a:t>psicologa, psicoterapeuta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idx="4294967295"/>
          </p:nvPr>
        </p:nvSpPr>
        <p:spPr>
          <a:xfrm>
            <a:off x="520699" y="260348"/>
            <a:ext cx="8640765" cy="1143004"/>
          </a:xfrm>
          <a:prstGeom prst="rect">
            <a:avLst/>
          </a:prstGeom>
        </p:spPr>
        <p:txBody>
          <a:bodyPr lIns="0" tIns="0" rIns="0" bIns="0">
            <a:normAutofit fontScale="100000" lnSpcReduction="0"/>
          </a:bodyPr>
          <a:lstStyle/>
          <a:p>
            <a:pPr lvl="0" algn="ctr">
              <a:defRPr sz="1800">
                <a:solidFill>
                  <a:srgbClr val="000000"/>
                </a:solidFill>
              </a:defRPr>
            </a:pPr>
            <a:r>
              <a:rPr sz="3200">
                <a:solidFill>
                  <a:srgbClr val="572314"/>
                </a:solidFill>
                <a:effectLst>
                  <a:outerShdw sx="100000" sy="100000" kx="0" ky="0" algn="b" rotWithShape="0" blurRad="12700" dist="25400" dir="2700000">
                    <a:srgbClr val="000000"/>
                  </a:outerShdw>
                </a:effectLst>
              </a:rPr>
              <a:t> </a:t>
            </a:r>
            <a:r>
              <a:rPr sz="3200">
                <a:solidFill>
                  <a:srgbClr val="FFFFFF"/>
                </a:solidFill>
                <a:effectLst>
                  <a:outerShdw sx="100000" sy="100000" kx="0" ky="0" algn="b" rotWithShape="0" blurRad="12700" dist="25400" dir="2700000">
                    <a:srgbClr val="000000"/>
                  </a:outerShdw>
                </a:effectLst>
                <a:latin typeface="PT Serif Caption"/>
                <a:ea typeface="PT Serif Caption"/>
                <a:cs typeface="PT Serif Caption"/>
                <a:sym typeface="PT Serif Caption"/>
              </a:rPr>
              <a:t>Il cibo come relazione e condivisione</a:t>
            </a:r>
          </a:p>
        </p:txBody>
      </p:sp>
      <p:pic>
        <p:nvPicPr>
          <p:cNvPr id="131" name="image12.jpeg" descr="C:\Documents and Settings\Ale\Desktop\Cibo e emozioni\pranzodiferragosto_1.jpg"/>
          <p:cNvPicPr/>
          <p:nvPr/>
        </p:nvPicPr>
        <p:blipFill>
          <a:blip r:embed="rId3">
            <a:extLst/>
          </a:blip>
          <a:stretch>
            <a:fillRect/>
          </a:stretch>
        </p:blipFill>
        <p:spPr>
          <a:xfrm>
            <a:off x="1403350" y="1412875"/>
            <a:ext cx="6400800" cy="48006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fade" transition="in">
                                      <p:cBhvr>
                                        <p:cTn id="7"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Num" sz="quarter" idx="2"/>
          </p:nvPr>
        </p:nvSpPr>
        <p:spPr>
          <a:xfrm>
            <a:off x="8613775" y="6243318"/>
            <a:ext cx="4572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B5A788"/>
                </a:solidFill>
              </a:rPr>
            </a:fld>
          </a:p>
        </p:txBody>
      </p:sp>
      <p:sp>
        <p:nvSpPr>
          <p:cNvPr id="136" name="Shape 136"/>
          <p:cNvSpPr/>
          <p:nvPr/>
        </p:nvSpPr>
        <p:spPr>
          <a:xfrm>
            <a:off x="3079840" y="246378"/>
            <a:ext cx="2984317" cy="1374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lgn="ctr"/>
            <a:r>
              <a:rPr sz="5100">
                <a:solidFill>
                  <a:srgbClr val="FFFFFF"/>
                </a:solidFill>
                <a:latin typeface="Gill Sans MT"/>
                <a:ea typeface="Gill Sans MT"/>
                <a:cs typeface="Gill Sans MT"/>
                <a:sym typeface="Gill Sans MT"/>
              </a:rPr>
              <a:t>Mangiare</a:t>
            </a:r>
            <a:endParaRPr sz="5100">
              <a:solidFill>
                <a:srgbClr val="FFFFFF"/>
              </a:solidFill>
              <a:latin typeface="Gill Sans MT"/>
              <a:ea typeface="Gill Sans MT"/>
              <a:cs typeface="Gill Sans MT"/>
              <a:sym typeface="Gill Sans MT"/>
            </a:endParaRPr>
          </a:p>
          <a:p>
            <a:pPr lvl="0" algn="ctr"/>
            <a:r>
              <a:rPr sz="3300">
                <a:solidFill>
                  <a:srgbClr val="FFFFFF"/>
                </a:solidFill>
                <a:latin typeface="Gill Sans MT"/>
                <a:ea typeface="Gill Sans MT"/>
                <a:cs typeface="Gill Sans MT"/>
                <a:sym typeface="Gill Sans MT"/>
              </a:rPr>
              <a:t>come</a:t>
            </a:r>
          </a:p>
        </p:txBody>
      </p:sp>
      <p:sp>
        <p:nvSpPr>
          <p:cNvPr id="137" name="Shape 137"/>
          <p:cNvSpPr/>
          <p:nvPr/>
        </p:nvSpPr>
        <p:spPr>
          <a:xfrm>
            <a:off x="1248953" y="1681478"/>
            <a:ext cx="6909101" cy="866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5100">
                <a:solidFill>
                  <a:srgbClr val="797979"/>
                </a:solidFill>
                <a:latin typeface="Gill Sans MT"/>
                <a:ea typeface="Gill Sans MT"/>
                <a:cs typeface="Gill Sans MT"/>
                <a:sym typeface="Gill Sans MT"/>
              </a:defRPr>
            </a:lvl1pPr>
          </a:lstStyle>
          <a:p>
            <a:pPr lvl="0">
              <a:defRPr sz="1800">
                <a:solidFill>
                  <a:srgbClr val="000000"/>
                </a:solidFill>
              </a:defRPr>
            </a:pPr>
            <a:r>
              <a:rPr sz="5100">
                <a:solidFill>
                  <a:srgbClr val="797979"/>
                </a:solidFill>
              </a:rPr>
              <a:t>Pensare e sentire di noi</a:t>
            </a:r>
          </a:p>
        </p:txBody>
      </p:sp>
      <p:pic>
        <p:nvPicPr>
          <p:cNvPr id="138" name="image13.jpeg"/>
          <p:cNvPicPr/>
          <p:nvPr/>
        </p:nvPicPr>
        <p:blipFill>
          <a:blip r:embed="rId2">
            <a:extLst/>
          </a:blip>
          <a:stretch>
            <a:fillRect/>
          </a:stretch>
        </p:blipFill>
        <p:spPr>
          <a:xfrm>
            <a:off x="2798504" y="2849561"/>
            <a:ext cx="3810003" cy="3810003"/>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idx="4294967295"/>
          </p:nvPr>
        </p:nvSpPr>
        <p:spPr>
          <a:xfrm>
            <a:off x="2221978" y="185774"/>
            <a:ext cx="4700044" cy="1143001"/>
          </a:xfrm>
          <a:prstGeom prst="rect">
            <a:avLst/>
          </a:prstGeom>
        </p:spPr>
        <p:txBody>
          <a:bodyPr lIns="0" tIns="0" rIns="0" bIns="0">
            <a:normAutofit fontScale="100000" lnSpcReduction="0"/>
          </a:bodyPr>
          <a:lstStyle/>
          <a:p>
            <a:pPr lvl="0">
              <a:defRPr sz="1800">
                <a:solidFill>
                  <a:srgbClr val="000000"/>
                </a:solidFill>
              </a:defRPr>
            </a:pPr>
            <a:r>
              <a:rPr sz="3900">
                <a:solidFill>
                  <a:srgbClr val="FFFFFF"/>
                </a:solidFill>
                <a:effectLst>
                  <a:outerShdw sx="100000" sy="100000" kx="0" ky="0" algn="b" rotWithShape="0" blurRad="12700" dist="25400" dir="2700000">
                    <a:srgbClr val="000000"/>
                  </a:outerShdw>
                </a:effectLst>
              </a:rPr>
              <a:t>          </a:t>
            </a:r>
            <a:r>
              <a:rPr sz="4600">
                <a:solidFill>
                  <a:srgbClr val="FFFFFF"/>
                </a:solidFill>
                <a:effectLst>
                  <a:outerShdw sx="100000" sy="100000" kx="0" ky="0" algn="b" rotWithShape="0" blurRad="12700" dist="25400" dir="2700000">
                    <a:srgbClr val="000000"/>
                  </a:outerShdw>
                </a:effectLst>
                <a:latin typeface="PT Serif Caption"/>
                <a:ea typeface="PT Serif Caption"/>
                <a:cs typeface="PT Serif Caption"/>
                <a:sym typeface="PT Serif Caption"/>
              </a:rPr>
              <a:t>CIBO per…</a:t>
            </a:r>
          </a:p>
        </p:txBody>
      </p:sp>
      <p:sp>
        <p:nvSpPr>
          <p:cNvPr id="141" name="Shape 141"/>
          <p:cNvSpPr/>
          <p:nvPr/>
        </p:nvSpPr>
        <p:spPr>
          <a:xfrm>
            <a:off x="241226" y="1714913"/>
            <a:ext cx="4700043" cy="4277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just" defTabSz="449580">
              <a:lnSpc>
                <a:spcPct val="115000"/>
              </a:lnSpc>
              <a:spcBef>
                <a:spcPts val="1000"/>
              </a:spcBef>
            </a:pPr>
            <a:r>
              <a:rPr sz="2500">
                <a:solidFill>
                  <a:srgbClr val="797979"/>
                </a:solidFill>
                <a:uFill>
                  <a:solidFill/>
                </a:uFill>
                <a:latin typeface="PT Serif"/>
                <a:ea typeface="PT Serif"/>
                <a:cs typeface="PT Serif"/>
                <a:sym typeface="PT Serif"/>
              </a:rPr>
              <a:t>compensare un’</a:t>
            </a:r>
            <a:r>
              <a:rPr b="1" sz="2500">
                <a:solidFill>
                  <a:srgbClr val="797979"/>
                </a:solidFill>
                <a:uFill>
                  <a:solidFill/>
                </a:uFill>
                <a:latin typeface="PT Serif"/>
                <a:ea typeface="PT Serif"/>
                <a:cs typeface="PT Serif"/>
                <a:sym typeface="PT Serif"/>
              </a:rPr>
              <a:t>affettività insoddisfatta </a:t>
            </a:r>
            <a:endParaRPr sz="2500">
              <a:solidFill>
                <a:srgbClr val="797979"/>
              </a:solidFill>
              <a:uFill>
                <a:solidFill/>
              </a:uFill>
              <a:latin typeface="Gill Sans MT"/>
              <a:ea typeface="Gill Sans MT"/>
              <a:cs typeface="Gill Sans MT"/>
              <a:sym typeface="Gill Sans MT"/>
            </a:endParaRPr>
          </a:p>
          <a:p>
            <a:pPr lvl="0" algn="just" defTabSz="449580">
              <a:lnSpc>
                <a:spcPct val="115000"/>
              </a:lnSpc>
              <a:spcBef>
                <a:spcPts val="1000"/>
              </a:spcBef>
            </a:pPr>
            <a:r>
              <a:rPr sz="2500">
                <a:solidFill>
                  <a:srgbClr val="797979"/>
                </a:solidFill>
                <a:uFill>
                  <a:solidFill/>
                </a:uFill>
                <a:latin typeface="PT Serif"/>
                <a:ea typeface="PT Serif"/>
                <a:cs typeface="PT Serif"/>
                <a:sym typeface="PT Serif"/>
              </a:rPr>
              <a:t>attenuare un’</a:t>
            </a:r>
            <a:r>
              <a:rPr b="1" sz="2500">
                <a:solidFill>
                  <a:srgbClr val="797979"/>
                </a:solidFill>
                <a:uFill>
                  <a:solidFill/>
                </a:uFill>
                <a:latin typeface="PT Serif"/>
                <a:ea typeface="PT Serif"/>
                <a:cs typeface="PT Serif"/>
                <a:sym typeface="PT Serif"/>
              </a:rPr>
              <a:t>aggressività</a:t>
            </a:r>
            <a:r>
              <a:rPr sz="2500">
                <a:solidFill>
                  <a:srgbClr val="797979"/>
                </a:solidFill>
                <a:uFill>
                  <a:solidFill/>
                </a:uFill>
                <a:latin typeface="PT Serif"/>
                <a:ea typeface="PT Serif"/>
                <a:cs typeface="PT Serif"/>
                <a:sym typeface="PT Serif"/>
              </a:rPr>
              <a:t> che non riusciamo ad esternare, </a:t>
            </a:r>
            <a:endParaRPr sz="2500">
              <a:solidFill>
                <a:srgbClr val="797979"/>
              </a:solidFill>
              <a:uFill>
                <a:solidFill/>
              </a:uFill>
              <a:latin typeface="Gill Sans MT"/>
              <a:ea typeface="Gill Sans MT"/>
              <a:cs typeface="Gill Sans MT"/>
              <a:sym typeface="Gill Sans MT"/>
            </a:endParaRPr>
          </a:p>
          <a:p>
            <a:pPr lvl="0" algn="just" defTabSz="449580">
              <a:lnSpc>
                <a:spcPct val="115000"/>
              </a:lnSpc>
              <a:spcBef>
                <a:spcPts val="1000"/>
              </a:spcBef>
            </a:pPr>
            <a:r>
              <a:rPr b="1" sz="2500">
                <a:solidFill>
                  <a:srgbClr val="797979"/>
                </a:solidFill>
                <a:uFill>
                  <a:solidFill/>
                </a:uFill>
                <a:latin typeface="PT Serif"/>
                <a:ea typeface="PT Serif"/>
                <a:cs typeface="PT Serif"/>
                <a:sym typeface="PT Serif"/>
              </a:rPr>
              <a:t>consolarci</a:t>
            </a:r>
            <a:r>
              <a:rPr sz="2500">
                <a:solidFill>
                  <a:srgbClr val="797979"/>
                </a:solidFill>
                <a:uFill>
                  <a:solidFill/>
                </a:uFill>
                <a:latin typeface="PT Serif"/>
                <a:ea typeface="PT Serif"/>
                <a:cs typeface="PT Serif"/>
                <a:sym typeface="PT Serif"/>
              </a:rPr>
              <a:t> se siamo delusi, </a:t>
            </a:r>
            <a:endParaRPr sz="2500">
              <a:solidFill>
                <a:srgbClr val="797979"/>
              </a:solidFill>
              <a:uFill>
                <a:solidFill/>
              </a:uFill>
              <a:latin typeface="Gill Sans MT"/>
              <a:ea typeface="Gill Sans MT"/>
              <a:cs typeface="Gill Sans MT"/>
              <a:sym typeface="Gill Sans MT"/>
            </a:endParaRPr>
          </a:p>
          <a:p>
            <a:pPr lvl="0" algn="just" defTabSz="449580">
              <a:lnSpc>
                <a:spcPct val="115000"/>
              </a:lnSpc>
              <a:spcBef>
                <a:spcPts val="1000"/>
              </a:spcBef>
            </a:pPr>
            <a:r>
              <a:rPr b="1" sz="2500">
                <a:solidFill>
                  <a:srgbClr val="797979"/>
                </a:solidFill>
                <a:uFill>
                  <a:solidFill/>
                </a:uFill>
                <a:latin typeface="PT Serif"/>
                <a:ea typeface="PT Serif"/>
                <a:cs typeface="PT Serif"/>
                <a:sym typeface="PT Serif"/>
              </a:rPr>
              <a:t>calmarci </a:t>
            </a:r>
            <a:r>
              <a:rPr sz="2500">
                <a:solidFill>
                  <a:srgbClr val="797979"/>
                </a:solidFill>
                <a:uFill>
                  <a:solidFill/>
                </a:uFill>
                <a:latin typeface="PT Serif"/>
                <a:ea typeface="PT Serif"/>
                <a:cs typeface="PT Serif"/>
                <a:sym typeface="PT Serif"/>
              </a:rPr>
              <a:t>se siamo agitati, </a:t>
            </a:r>
            <a:endParaRPr sz="2500">
              <a:solidFill>
                <a:srgbClr val="797979"/>
              </a:solidFill>
              <a:uFill>
                <a:solidFill/>
              </a:uFill>
              <a:latin typeface="Gill Sans MT"/>
              <a:ea typeface="Gill Sans MT"/>
              <a:cs typeface="Gill Sans MT"/>
              <a:sym typeface="Gill Sans MT"/>
            </a:endParaRPr>
          </a:p>
          <a:p>
            <a:pPr lvl="0" algn="just" defTabSz="449580">
              <a:lnSpc>
                <a:spcPct val="115000"/>
              </a:lnSpc>
              <a:spcBef>
                <a:spcPts val="1000"/>
              </a:spcBef>
            </a:pPr>
            <a:r>
              <a:rPr sz="2500">
                <a:solidFill>
                  <a:srgbClr val="797979"/>
                </a:solidFill>
                <a:uFill>
                  <a:solidFill/>
                </a:uFill>
                <a:latin typeface="PT Serif"/>
                <a:ea typeface="PT Serif"/>
                <a:cs typeface="PT Serif"/>
                <a:sym typeface="PT Serif"/>
              </a:rPr>
              <a:t>alleggerire e </a:t>
            </a:r>
            <a:r>
              <a:rPr b="1" sz="2500">
                <a:solidFill>
                  <a:srgbClr val="797979"/>
                </a:solidFill>
                <a:uFill>
                  <a:solidFill/>
                </a:uFill>
                <a:latin typeface="PT Serif"/>
                <a:ea typeface="PT Serif"/>
                <a:cs typeface="PT Serif"/>
                <a:sym typeface="PT Serif"/>
              </a:rPr>
              <a:t>distrarci</a:t>
            </a:r>
            <a:r>
              <a:rPr sz="2500">
                <a:solidFill>
                  <a:srgbClr val="797979"/>
                </a:solidFill>
                <a:uFill>
                  <a:solidFill/>
                </a:uFill>
                <a:latin typeface="PT Serif"/>
                <a:ea typeface="PT Serif"/>
                <a:cs typeface="PT Serif"/>
                <a:sym typeface="PT Serif"/>
              </a:rPr>
              <a:t> dalle sofferenze</a:t>
            </a:r>
          </a:p>
        </p:txBody>
      </p:sp>
      <p:pic>
        <p:nvPicPr>
          <p:cNvPr id="142" name="image14.jpeg"/>
          <p:cNvPicPr/>
          <p:nvPr/>
        </p:nvPicPr>
        <p:blipFill>
          <a:blip r:embed="rId3">
            <a:extLst/>
          </a:blip>
          <a:stretch>
            <a:fillRect/>
          </a:stretch>
        </p:blipFill>
        <p:spPr>
          <a:xfrm>
            <a:off x="5038847" y="2088945"/>
            <a:ext cx="4022473" cy="3529297"/>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idx="4294967295"/>
          </p:nvPr>
        </p:nvSpPr>
        <p:spPr>
          <a:xfrm>
            <a:off x="822325" y="93606"/>
            <a:ext cx="7499350" cy="3747743"/>
          </a:xfrm>
          <a:prstGeom prst="rect">
            <a:avLst/>
          </a:prstGeom>
        </p:spPr>
        <p:txBody>
          <a:bodyPr lIns="0" tIns="0" rIns="0" bIns="0">
            <a:normAutofit fontScale="100000" lnSpcReduction="0"/>
          </a:bodyPr>
          <a:lstStyle/>
          <a:p>
            <a:pPr lvl="0" marL="0" indent="82550" algn="ctr">
              <a:buSzTx/>
              <a:buNone/>
              <a:defRPr sz="1800"/>
            </a:pPr>
            <a:r>
              <a:rPr sz="2800">
                <a:solidFill>
                  <a:srgbClr val="FFFFFF"/>
                </a:solidFill>
                <a:latin typeface="PT Serif"/>
                <a:ea typeface="PT Serif"/>
                <a:cs typeface="PT Serif"/>
                <a:sym typeface="PT Serif"/>
              </a:rPr>
              <a:t>Mangiatori tristi</a:t>
            </a:r>
            <a:endParaRPr sz="2800">
              <a:solidFill>
                <a:srgbClr val="FFFFFF"/>
              </a:solidFill>
              <a:latin typeface="PT Serif"/>
              <a:ea typeface="PT Serif"/>
              <a:cs typeface="PT Serif"/>
              <a:sym typeface="PT Serif"/>
            </a:endParaRPr>
          </a:p>
          <a:p>
            <a:pPr lvl="0" marL="0" indent="82550" algn="ctr">
              <a:buSzTx/>
              <a:buNone/>
              <a:defRPr sz="1800"/>
            </a:pPr>
            <a:r>
              <a:rPr sz="2800">
                <a:solidFill>
                  <a:srgbClr val="797979"/>
                </a:solidFill>
                <a:latin typeface="PT Serif"/>
                <a:ea typeface="PT Serif"/>
                <a:cs typeface="PT Serif"/>
                <a:sym typeface="PT Serif"/>
              </a:rPr>
              <a:t>Mangiatori ansiosi</a:t>
            </a:r>
            <a:endParaRPr sz="2800">
              <a:solidFill>
                <a:srgbClr val="FFFFFF"/>
              </a:solidFill>
              <a:latin typeface="PT Serif"/>
              <a:ea typeface="PT Serif"/>
              <a:cs typeface="PT Serif"/>
              <a:sym typeface="PT Serif"/>
            </a:endParaRPr>
          </a:p>
          <a:p>
            <a:pPr lvl="0" marL="0" indent="82550" algn="ctr">
              <a:buSzTx/>
              <a:buNone/>
              <a:defRPr sz="1800"/>
            </a:pPr>
            <a:r>
              <a:rPr sz="2800">
                <a:solidFill>
                  <a:srgbClr val="FFFFFF"/>
                </a:solidFill>
                <a:latin typeface="PT Serif"/>
                <a:ea typeface="PT Serif"/>
                <a:cs typeface="PT Serif"/>
                <a:sym typeface="PT Serif"/>
              </a:rPr>
              <a:t>Mangiatori annoiati</a:t>
            </a:r>
            <a:endParaRPr sz="2800">
              <a:solidFill>
                <a:srgbClr val="FFFFFF"/>
              </a:solidFill>
              <a:latin typeface="PT Serif"/>
              <a:ea typeface="PT Serif"/>
              <a:cs typeface="PT Serif"/>
              <a:sym typeface="PT Serif"/>
            </a:endParaRPr>
          </a:p>
          <a:p>
            <a:pPr lvl="0" marL="0" indent="82550" algn="ctr">
              <a:buSzTx/>
              <a:buNone/>
              <a:defRPr sz="1800"/>
            </a:pPr>
            <a:r>
              <a:rPr sz="2800">
                <a:solidFill>
                  <a:srgbClr val="797979"/>
                </a:solidFill>
                <a:latin typeface="PT Serif"/>
                <a:ea typeface="PT Serif"/>
                <a:cs typeface="PT Serif"/>
                <a:sym typeface="PT Serif"/>
              </a:rPr>
              <a:t>Mangiatori soli</a:t>
            </a:r>
            <a:endParaRPr sz="2800">
              <a:solidFill>
                <a:srgbClr val="FFFFFF"/>
              </a:solidFill>
              <a:latin typeface="PT Serif"/>
              <a:ea typeface="PT Serif"/>
              <a:cs typeface="PT Serif"/>
              <a:sym typeface="PT Serif"/>
            </a:endParaRPr>
          </a:p>
          <a:p>
            <a:pPr lvl="0" marL="0" indent="82550" algn="ctr">
              <a:buSzTx/>
              <a:buNone/>
              <a:defRPr sz="1800"/>
            </a:pPr>
            <a:r>
              <a:rPr sz="2800">
                <a:solidFill>
                  <a:srgbClr val="FFFFFF"/>
                </a:solidFill>
                <a:latin typeface="PT Serif"/>
                <a:ea typeface="PT Serif"/>
                <a:cs typeface="PT Serif"/>
                <a:sym typeface="PT Serif"/>
              </a:rPr>
              <a:t>Mangiatori arrabbiati</a:t>
            </a:r>
          </a:p>
        </p:txBody>
      </p:sp>
      <p:pic>
        <p:nvPicPr>
          <p:cNvPr id="147" name="image15.jpeg"/>
          <p:cNvPicPr/>
          <p:nvPr/>
        </p:nvPicPr>
        <p:blipFill>
          <a:blip r:embed="rId3">
            <a:extLst/>
          </a:blip>
          <a:stretch>
            <a:fillRect/>
          </a:stretch>
        </p:blipFill>
        <p:spPr>
          <a:xfrm>
            <a:off x="1700990" y="2928515"/>
            <a:ext cx="6081026" cy="384118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animEffect filter="fade" transition="in">
                                      <p:cBhvr>
                                        <p:cTn id="7" dur="2000"/>
                                        <p:tgtEl>
                                          <p:spTgt spid="146">
                                            <p:bg/>
                                          </p:spTgt>
                                        </p:tgtEl>
                                      </p:cBhvr>
                                    </p:animEffect>
                                  </p:childTnLst>
                                </p:cTn>
                              </p:par>
                              <p:par>
                                <p:cTn id="8" presetClass="entr" presetSubtype="0" presetID="10" grpId="1" fill="hold">
                                  <p:stCondLst>
                                    <p:cond delay="0"/>
                                  </p:stCondLst>
                                  <p:iterate type="el" backwards="0">
                                    <p:tmAbs val="0"/>
                                  </p:iterate>
                                  <p:childTnLst>
                                    <p:set>
                                      <p:cBhvr>
                                        <p:cTn id="9" fill="hold"/>
                                        <p:tgtEl>
                                          <p:spTgt spid="146">
                                            <p:txEl>
                                              <p:pRg st="0" end="0"/>
                                            </p:txEl>
                                          </p:spTgt>
                                        </p:tgtEl>
                                        <p:attrNameLst>
                                          <p:attrName>style.visibility</p:attrName>
                                        </p:attrNameLst>
                                      </p:cBhvr>
                                      <p:to>
                                        <p:strVal val="visible"/>
                                      </p:to>
                                    </p:set>
                                    <p:animEffect filter="fade" transition="in">
                                      <p:cBhvr>
                                        <p:cTn id="10" dur="2000"/>
                                        <p:tgtEl>
                                          <p:spTgt spid="146">
                                            <p:txEl>
                                              <p:pRg st="0" end="0"/>
                                            </p:txEl>
                                          </p:spTgt>
                                        </p:tgtEl>
                                      </p:cBhvr>
                                    </p:animEffect>
                                  </p:childTnLst>
                                </p:cTn>
                              </p:par>
                            </p:childTnLst>
                          </p:cTn>
                        </p:par>
                        <p:par>
                          <p:cTn id="11" fill="hold">
                            <p:stCondLst>
                              <p:cond delay="2000"/>
                            </p:stCondLst>
                            <p:childTnLst>
                              <p:par>
                                <p:cTn id="12" nodeType="afterEffect" presetClass="entr" presetSubtype="0" presetID="10" grpId="1" fill="hold">
                                  <p:stCondLst>
                                    <p:cond delay="0"/>
                                  </p:stCondLst>
                                  <p:iterate type="el" backwards="0">
                                    <p:tmAbs val="0"/>
                                  </p:iterate>
                                  <p:childTnLst>
                                    <p:set>
                                      <p:cBhvr>
                                        <p:cTn id="13" fill="hold"/>
                                        <p:tgtEl>
                                          <p:spTgt spid="146">
                                            <p:txEl>
                                              <p:pRg st="1" end="1"/>
                                            </p:txEl>
                                          </p:spTgt>
                                        </p:tgtEl>
                                        <p:attrNameLst>
                                          <p:attrName>style.visibility</p:attrName>
                                        </p:attrNameLst>
                                      </p:cBhvr>
                                      <p:to>
                                        <p:strVal val="visible"/>
                                      </p:to>
                                    </p:set>
                                    <p:animEffect filter="fade" transition="in">
                                      <p:cBhvr>
                                        <p:cTn id="14" dur="2000"/>
                                        <p:tgtEl>
                                          <p:spTgt spid="146">
                                            <p:txEl>
                                              <p:pRg st="1" end="1"/>
                                            </p:txEl>
                                          </p:spTgt>
                                        </p:tgtEl>
                                      </p:cBhvr>
                                    </p:animEffect>
                                  </p:childTnLst>
                                </p:cTn>
                              </p:par>
                            </p:childTnLst>
                          </p:cTn>
                        </p:par>
                        <p:par>
                          <p:cTn id="15" fill="hold">
                            <p:stCondLst>
                              <p:cond delay="4000"/>
                            </p:stCondLst>
                            <p:childTnLst>
                              <p:par>
                                <p:cTn id="16" nodeType="afterEffect" presetClass="entr" presetSubtype="0" presetID="10" grpId="1" fill="hold">
                                  <p:stCondLst>
                                    <p:cond delay="0"/>
                                  </p:stCondLst>
                                  <p:iterate type="el" backwards="0">
                                    <p:tmAbs val="0"/>
                                  </p:iterate>
                                  <p:childTnLst>
                                    <p:set>
                                      <p:cBhvr>
                                        <p:cTn id="17" fill="hold"/>
                                        <p:tgtEl>
                                          <p:spTgt spid="146">
                                            <p:txEl>
                                              <p:pRg st="2" end="2"/>
                                            </p:txEl>
                                          </p:spTgt>
                                        </p:tgtEl>
                                        <p:attrNameLst>
                                          <p:attrName>style.visibility</p:attrName>
                                        </p:attrNameLst>
                                      </p:cBhvr>
                                      <p:to>
                                        <p:strVal val="visible"/>
                                      </p:to>
                                    </p:set>
                                    <p:animEffect filter="fade" transition="in">
                                      <p:cBhvr>
                                        <p:cTn id="18" dur="2000"/>
                                        <p:tgtEl>
                                          <p:spTgt spid="146">
                                            <p:txEl>
                                              <p:pRg st="2" end="2"/>
                                            </p:txEl>
                                          </p:spTgt>
                                        </p:tgtEl>
                                      </p:cBhvr>
                                    </p:animEffect>
                                  </p:childTnLst>
                                </p:cTn>
                              </p:par>
                            </p:childTnLst>
                          </p:cTn>
                        </p:par>
                        <p:par>
                          <p:cTn id="19" fill="hold">
                            <p:stCondLst>
                              <p:cond delay="6000"/>
                            </p:stCondLst>
                            <p:childTnLst>
                              <p:par>
                                <p:cTn id="20" nodeType="afterEffect" presetClass="entr" presetSubtype="0" presetID="10" grpId="1" fill="hold">
                                  <p:stCondLst>
                                    <p:cond delay="0"/>
                                  </p:stCondLst>
                                  <p:iterate type="el" backwards="0">
                                    <p:tmAbs val="0"/>
                                  </p:iterate>
                                  <p:childTnLst>
                                    <p:set>
                                      <p:cBhvr>
                                        <p:cTn id="21" fill="hold"/>
                                        <p:tgtEl>
                                          <p:spTgt spid="146">
                                            <p:txEl>
                                              <p:pRg st="3" end="3"/>
                                            </p:txEl>
                                          </p:spTgt>
                                        </p:tgtEl>
                                        <p:attrNameLst>
                                          <p:attrName>style.visibility</p:attrName>
                                        </p:attrNameLst>
                                      </p:cBhvr>
                                      <p:to>
                                        <p:strVal val="visible"/>
                                      </p:to>
                                    </p:set>
                                    <p:animEffect filter="fade" transition="in">
                                      <p:cBhvr>
                                        <p:cTn id="22" dur="2000"/>
                                        <p:tgtEl>
                                          <p:spTgt spid="146">
                                            <p:txEl>
                                              <p:pRg st="3" end="3"/>
                                            </p:txEl>
                                          </p:spTgt>
                                        </p:tgtEl>
                                      </p:cBhvr>
                                    </p:animEffect>
                                  </p:childTnLst>
                                </p:cTn>
                              </p:par>
                            </p:childTnLst>
                          </p:cTn>
                        </p:par>
                        <p:par>
                          <p:cTn id="23" fill="hold">
                            <p:stCondLst>
                              <p:cond delay="8000"/>
                            </p:stCondLst>
                            <p:childTnLst>
                              <p:par>
                                <p:cTn id="24" nodeType="afterEffect" presetClass="entr" presetSubtype="0" presetID="10" grpId="1" fill="hold">
                                  <p:stCondLst>
                                    <p:cond delay="0"/>
                                  </p:stCondLst>
                                  <p:iterate type="el" backwards="0">
                                    <p:tmAbs val="0"/>
                                  </p:iterate>
                                  <p:childTnLst>
                                    <p:set>
                                      <p:cBhvr>
                                        <p:cTn id="25" fill="hold"/>
                                        <p:tgtEl>
                                          <p:spTgt spid="146">
                                            <p:txEl>
                                              <p:pRg st="4" end="4"/>
                                            </p:txEl>
                                          </p:spTgt>
                                        </p:tgtEl>
                                        <p:attrNameLst>
                                          <p:attrName>style.visibility</p:attrName>
                                        </p:attrNameLst>
                                      </p:cBhvr>
                                      <p:to>
                                        <p:strVal val="visible"/>
                                      </p:to>
                                    </p:set>
                                    <p:animEffect filter="fade" transition="in">
                                      <p:cBhvr>
                                        <p:cTn id="26" dur="2000"/>
                                        <p:tgtEl>
                                          <p:spTgt spid="14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body" idx="4294967295"/>
          </p:nvPr>
        </p:nvSpPr>
        <p:spPr>
          <a:xfrm>
            <a:off x="988217" y="120649"/>
            <a:ext cx="7497766" cy="1728790"/>
          </a:xfrm>
          <a:prstGeom prst="rect">
            <a:avLst/>
          </a:prstGeom>
        </p:spPr>
        <p:txBody>
          <a:bodyPr lIns="0" tIns="0" rIns="0" bIns="0">
            <a:normAutofit fontScale="100000" lnSpcReduction="0"/>
          </a:bodyPr>
          <a:lstStyle/>
          <a:p>
            <a:pPr lvl="0" marL="200025" indent="-117475" algn="ctr">
              <a:buSzTx/>
              <a:buNone/>
              <a:defRPr sz="1800"/>
            </a:pPr>
            <a:r>
              <a:rPr sz="4000">
                <a:solidFill>
                  <a:srgbClr val="FFFFFF"/>
                </a:solidFill>
                <a:latin typeface="PT Serif Caption"/>
                <a:ea typeface="PT Serif Caption"/>
                <a:cs typeface="PT Serif Caption"/>
                <a:sym typeface="PT Serif Caption"/>
              </a:rPr>
              <a:t>CIBO </a:t>
            </a:r>
            <a:endParaRPr sz="4000">
              <a:solidFill>
                <a:srgbClr val="FFFFFF"/>
              </a:solidFill>
              <a:latin typeface="PT Serif Caption"/>
              <a:ea typeface="PT Serif Caption"/>
              <a:cs typeface="PT Serif Caption"/>
              <a:sym typeface="PT Serif Caption"/>
            </a:endParaRPr>
          </a:p>
          <a:p>
            <a:pPr lvl="0" marL="200025" indent="-117475" algn="ctr">
              <a:buSzTx/>
              <a:buNone/>
              <a:defRPr sz="1800"/>
            </a:pPr>
            <a:r>
              <a:rPr sz="4000">
                <a:solidFill>
                  <a:srgbClr val="FFFFFF"/>
                </a:solidFill>
                <a:latin typeface="PT Serif Caption"/>
                <a:ea typeface="PT Serif Caption"/>
                <a:cs typeface="PT Serif Caption"/>
                <a:sym typeface="PT Serif Caption"/>
              </a:rPr>
              <a:t>Conoscenza &amp; Piacere</a:t>
            </a:r>
          </a:p>
        </p:txBody>
      </p:sp>
      <p:pic>
        <p:nvPicPr>
          <p:cNvPr id="152" name="image16.jpeg" descr="C:\Users\Maria Cristina\Desktop\immagini\Pictures\TAMARA DE LEMPICKA.jpg"/>
          <p:cNvPicPr/>
          <p:nvPr/>
        </p:nvPicPr>
        <p:blipFill>
          <a:blip r:embed="rId3">
            <a:extLst/>
          </a:blip>
          <a:stretch>
            <a:fillRect/>
          </a:stretch>
        </p:blipFill>
        <p:spPr>
          <a:xfrm>
            <a:off x="1928811" y="1925636"/>
            <a:ext cx="5616578" cy="411797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animEffect filter="fade" transition="in">
                                      <p:cBhvr>
                                        <p:cTn id="7" dur="500"/>
                                        <p:tgtEl>
                                          <p:spTgt spid="151">
                                            <p:bg/>
                                          </p:spTgt>
                                        </p:tgtEl>
                                      </p:cBhvr>
                                    </p:animEffect>
                                  </p:childTnLst>
                                </p:cTn>
                              </p:par>
                              <p:par>
                                <p:cTn id="8" presetClass="entr" presetSubtype="0" presetID="10" grpId="1" fill="hold">
                                  <p:stCondLst>
                                    <p:cond delay="0"/>
                                  </p:stCondLst>
                                  <p:iterate type="el" backwards="0">
                                    <p:tmAbs val="0"/>
                                  </p:iterate>
                                  <p:childTnLst>
                                    <p:set>
                                      <p:cBhvr>
                                        <p:cTn id="9" fill="hold"/>
                                        <p:tgtEl>
                                          <p:spTgt spid="151">
                                            <p:txEl>
                                              <p:pRg st="0" end="0"/>
                                            </p:txEl>
                                          </p:spTgt>
                                        </p:tgtEl>
                                        <p:attrNameLst>
                                          <p:attrName>style.visibility</p:attrName>
                                        </p:attrNameLst>
                                      </p:cBhvr>
                                      <p:to>
                                        <p:strVal val="visible"/>
                                      </p:to>
                                    </p:set>
                                    <p:animEffect filter="fade" transition="in">
                                      <p:cBhvr>
                                        <p:cTn id="10" dur="500"/>
                                        <p:tgtEl>
                                          <p:spTgt spid="151">
                                            <p:txEl>
                                              <p:pRg st="0" end="0"/>
                                            </p:txEl>
                                          </p:spTgt>
                                        </p:tgtEl>
                                      </p:cBhvr>
                                    </p:animEffect>
                                  </p:childTnLst>
                                </p:cTn>
                              </p:par>
                            </p:childTnLst>
                          </p:cTn>
                        </p:par>
                        <p:par>
                          <p:cTn id="11" fill="hold">
                            <p:stCondLst>
                              <p:cond delay="500"/>
                            </p:stCondLst>
                            <p:childTnLst>
                              <p:par>
                                <p:cTn id="12" nodeType="afterEffect" presetClass="entr" presetSubtype="0" presetID="10" grpId="1" fill="hold">
                                  <p:stCondLst>
                                    <p:cond delay="0"/>
                                  </p:stCondLst>
                                  <p:iterate type="el" backwards="0">
                                    <p:tmAbs val="0"/>
                                  </p:iterate>
                                  <p:childTnLst>
                                    <p:set>
                                      <p:cBhvr>
                                        <p:cTn id="13" fill="hold"/>
                                        <p:tgtEl>
                                          <p:spTgt spid="151">
                                            <p:txEl>
                                              <p:pRg st="1" end="1"/>
                                            </p:txEl>
                                          </p:spTgt>
                                        </p:tgtEl>
                                        <p:attrNameLst>
                                          <p:attrName>style.visibility</p:attrName>
                                        </p:attrNameLst>
                                      </p:cBhvr>
                                      <p:to>
                                        <p:strVal val="visible"/>
                                      </p:to>
                                    </p:set>
                                    <p:animEffect filter="fade" transition="in">
                                      <p:cBhvr>
                                        <p:cTn id="14" dur="500"/>
                                        <p:tgtEl>
                                          <p:spTgt spid="15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Num" sz="quarter" idx="2"/>
          </p:nvPr>
        </p:nvSpPr>
        <p:spPr>
          <a:xfrm>
            <a:off x="8613775" y="6243318"/>
            <a:ext cx="4572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B5A788"/>
                </a:solidFill>
              </a:rPr>
            </a:fld>
          </a:p>
        </p:txBody>
      </p:sp>
      <p:sp>
        <p:nvSpPr>
          <p:cNvPr id="157" name="Shape 157"/>
          <p:cNvSpPr/>
          <p:nvPr/>
        </p:nvSpPr>
        <p:spPr>
          <a:xfrm>
            <a:off x="2493167" y="1140421"/>
            <a:ext cx="4157662" cy="1310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lgn="ctr"/>
            <a:r>
              <a:rPr sz="2500">
                <a:solidFill>
                  <a:srgbClr val="FFFFFF"/>
                </a:solidFill>
                <a:latin typeface="PT Serif"/>
                <a:ea typeface="PT Serif"/>
                <a:cs typeface="PT Serif"/>
                <a:sym typeface="PT Serif"/>
              </a:rPr>
              <a:t>Che rapporto ho con il cibo?</a:t>
            </a:r>
            <a:endParaRPr sz="2500">
              <a:solidFill>
                <a:srgbClr val="FFFFFF"/>
              </a:solidFill>
              <a:latin typeface="Gill Sans MT"/>
              <a:ea typeface="Gill Sans MT"/>
              <a:cs typeface="Gill Sans MT"/>
              <a:sym typeface="Gill Sans MT"/>
            </a:endParaRPr>
          </a:p>
          <a:p>
            <a:pPr lvl="0" algn="ctr"/>
            <a:r>
              <a:rPr sz="2500">
                <a:solidFill>
                  <a:srgbClr val="FFFFFF"/>
                </a:solidFill>
                <a:latin typeface="PT Serif"/>
                <a:ea typeface="PT Serif"/>
                <a:cs typeface="PT Serif"/>
                <a:sym typeface="PT Serif"/>
              </a:rPr>
              <a:t>Come mi approccio al cibo?</a:t>
            </a:r>
            <a:endParaRPr sz="2500">
              <a:solidFill>
                <a:srgbClr val="FFFFFF"/>
              </a:solidFill>
              <a:latin typeface="Gill Sans MT"/>
              <a:ea typeface="Gill Sans MT"/>
              <a:cs typeface="Gill Sans MT"/>
              <a:sym typeface="Gill Sans MT"/>
            </a:endParaRPr>
          </a:p>
          <a:p>
            <a:pPr lvl="0" algn="ctr"/>
            <a:r>
              <a:rPr sz="2500">
                <a:solidFill>
                  <a:srgbClr val="FFFFFF"/>
                </a:solidFill>
                <a:latin typeface="PT Serif"/>
                <a:ea typeface="PT Serif"/>
                <a:cs typeface="PT Serif"/>
                <a:sym typeface="PT Serif"/>
              </a:rPr>
              <a:t>E questo cosa dice di me?</a:t>
            </a:r>
          </a:p>
        </p:txBody>
      </p:sp>
      <p:sp>
        <p:nvSpPr>
          <p:cNvPr id="158" name="Shape 158"/>
          <p:cNvSpPr/>
          <p:nvPr/>
        </p:nvSpPr>
        <p:spPr>
          <a:xfrm>
            <a:off x="2000503" y="258452"/>
            <a:ext cx="5142991" cy="751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40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4000">
                <a:solidFill>
                  <a:srgbClr val="FFFFFF"/>
                </a:solidFill>
              </a:rPr>
              <a:t>CONSAPEVOLEZZA</a:t>
            </a:r>
          </a:p>
        </p:txBody>
      </p:sp>
      <p:pic>
        <p:nvPicPr>
          <p:cNvPr id="159" name="image17.jpeg"/>
          <p:cNvPicPr/>
          <p:nvPr/>
        </p:nvPicPr>
        <p:blipFill>
          <a:blip r:embed="rId2">
            <a:extLst/>
          </a:blip>
          <a:stretch>
            <a:fillRect/>
          </a:stretch>
        </p:blipFill>
        <p:spPr>
          <a:xfrm>
            <a:off x="1669282" y="2581192"/>
            <a:ext cx="6046411" cy="4006658"/>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735011" y="1786731"/>
            <a:ext cx="4438653" cy="3284538"/>
          </a:xfrm>
          <a:prstGeom prst="rect">
            <a:avLst/>
          </a:prstGeom>
        </p:spPr>
        <p:txBody>
          <a:bodyPr lIns="0" tIns="0" rIns="0" bIns="0">
            <a:normAutofit fontScale="100000" lnSpcReduction="0"/>
          </a:bodyPr>
          <a:lstStyle/>
          <a:p>
            <a:pPr lvl="0" algn="ctr">
              <a:defRPr sz="1800">
                <a:solidFill>
                  <a:srgbClr val="000000"/>
                </a:solidFill>
              </a:defRPr>
            </a:pPr>
            <a:r>
              <a:rPr sz="4300">
                <a:solidFill>
                  <a:srgbClr val="FFFFFF"/>
                </a:solidFill>
                <a:latin typeface="PT Serif Caption"/>
                <a:ea typeface="PT Serif Caption"/>
                <a:cs typeface="PT Serif Caption"/>
                <a:sym typeface="PT Serif Caption"/>
              </a:rPr>
              <a:t>Assaggio </a:t>
            </a:r>
            <a:endParaRPr>
              <a:solidFill>
                <a:srgbClr val="FFFFFF"/>
              </a:solidFill>
              <a:latin typeface="PT Serif Caption"/>
              <a:ea typeface="PT Serif Caption"/>
              <a:cs typeface="PT Serif Caption"/>
              <a:sym typeface="PT Serif Caption"/>
            </a:endParaRPr>
          </a:p>
          <a:p>
            <a:pPr lvl="0" algn="ctr">
              <a:defRPr sz="1800">
                <a:solidFill>
                  <a:srgbClr val="000000"/>
                </a:solidFill>
              </a:defRPr>
            </a:pPr>
            <a:r>
              <a:rPr sz="4300">
                <a:solidFill>
                  <a:srgbClr val="FFFFFF"/>
                </a:solidFill>
                <a:latin typeface="PT Serif Caption"/>
                <a:ea typeface="PT Serif Caption"/>
                <a:cs typeface="PT Serif Caption"/>
                <a:sym typeface="PT Serif Caption"/>
              </a:rPr>
              <a:t>Consapevole</a:t>
            </a:r>
            <a:br>
              <a:rPr sz="4300">
                <a:solidFill>
                  <a:srgbClr val="FFFFFF"/>
                </a:solidFill>
                <a:latin typeface="PT Serif Caption"/>
                <a:ea typeface="PT Serif Caption"/>
                <a:cs typeface="PT Serif Caption"/>
                <a:sym typeface="PT Serif Caption"/>
              </a:rPr>
            </a:br>
            <a:br>
              <a:rPr sz="4300">
                <a:solidFill>
                  <a:srgbClr val="FFFFFF"/>
                </a:solidFill>
                <a:latin typeface="PT Serif Caption"/>
                <a:ea typeface="PT Serif Caption"/>
                <a:cs typeface="PT Serif Caption"/>
                <a:sym typeface="PT Serif Caption"/>
              </a:rPr>
            </a:br>
          </a:p>
        </p:txBody>
      </p:sp>
      <p:pic>
        <p:nvPicPr>
          <p:cNvPr id="162" name="image18.jpeg" descr="Bambina"/>
          <p:cNvPicPr/>
          <p:nvPr/>
        </p:nvPicPr>
        <p:blipFill>
          <a:blip r:embed="rId3">
            <a:extLst/>
          </a:blip>
          <a:stretch>
            <a:fillRect/>
          </a:stretch>
        </p:blipFill>
        <p:spPr>
          <a:xfrm>
            <a:off x="5724525" y="333375"/>
            <a:ext cx="2735264" cy="6335713"/>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Num" sz="quarter" idx="2"/>
          </p:nvPr>
        </p:nvSpPr>
        <p:spPr>
          <a:xfrm>
            <a:off x="8613775" y="6243318"/>
            <a:ext cx="4572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B5A788"/>
                </a:solidFill>
              </a:rPr>
            </a:fld>
          </a:p>
        </p:txBody>
      </p:sp>
      <p:sp>
        <p:nvSpPr>
          <p:cNvPr id="167" name="Shape 167"/>
          <p:cNvSpPr/>
          <p:nvPr/>
        </p:nvSpPr>
        <p:spPr>
          <a:xfrm>
            <a:off x="401876" y="476755"/>
            <a:ext cx="3746916" cy="48564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defTabSz="457200"/>
            <a:r>
              <a:rPr sz="1300">
                <a:solidFill>
                  <a:srgbClr val="FFFFFF"/>
                </a:solidFill>
                <a:latin typeface="Thonburi"/>
                <a:ea typeface="Thonburi"/>
                <a:cs typeface="Thonburi"/>
                <a:sym typeface="Thonburi"/>
              </a:rPr>
              <a:t>Tempo verrà</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in cui, con esultanza,</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saluterai te stesso arrivato</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alla tua porta, nel tuo proprio specchio,</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e ognuno sorriderà al benvenuto dell'altro,</a:t>
            </a:r>
            <a:endParaRPr sz="1300">
              <a:solidFill>
                <a:srgbClr val="FFFFFF"/>
              </a:solidFill>
              <a:latin typeface="Gill Sans MT"/>
              <a:ea typeface="Gill Sans MT"/>
              <a:cs typeface="Gill Sans MT"/>
              <a:sym typeface="Gill Sans MT"/>
            </a:endParaRPr>
          </a:p>
          <a:p>
            <a:pPr lvl="0" defTabSz="457200"/>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e dirà: Siedi qui. Mangia.</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Amerai di nuovo lo straniero che era il tuo Io.</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Offri vino. Offri pane. Rendi il cuore</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a se stesso, allo straniero che ti ha amato</a:t>
            </a:r>
            <a:endParaRPr sz="1300">
              <a:solidFill>
                <a:srgbClr val="FFFFFF"/>
              </a:solidFill>
              <a:latin typeface="Gill Sans MT"/>
              <a:ea typeface="Gill Sans MT"/>
              <a:cs typeface="Gill Sans MT"/>
              <a:sym typeface="Gill Sans MT"/>
            </a:endParaRPr>
          </a:p>
          <a:p>
            <a:pPr lvl="0" defTabSz="457200"/>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per tutta la vita, che hai ignorato</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per un altro e che ti sa a memoria.</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Dallo scaffale tira giù le lettere d'amore,</a:t>
            </a:r>
            <a:endParaRPr sz="1300">
              <a:solidFill>
                <a:srgbClr val="FFFFFF"/>
              </a:solidFill>
              <a:latin typeface="Gill Sans MT"/>
              <a:ea typeface="Gill Sans MT"/>
              <a:cs typeface="Gill Sans MT"/>
              <a:sym typeface="Gill Sans MT"/>
            </a:endParaRPr>
          </a:p>
          <a:p>
            <a:pPr lvl="0" defTabSz="457200"/>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le fotografie, le note disperate,</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sbuccia via dallo specchio la tua immagine.</a:t>
            </a:r>
            <a:endParaRPr sz="1300">
              <a:solidFill>
                <a:srgbClr val="FFFFFF"/>
              </a:solidFill>
              <a:latin typeface="Gill Sans MT"/>
              <a:ea typeface="Gill Sans MT"/>
              <a:cs typeface="Gill Sans MT"/>
              <a:sym typeface="Gill Sans MT"/>
            </a:endParaRPr>
          </a:p>
          <a:p>
            <a:pPr lvl="0" defTabSz="457200"/>
            <a:r>
              <a:rPr sz="1300">
                <a:solidFill>
                  <a:srgbClr val="FFFFFF"/>
                </a:solidFill>
                <a:latin typeface="Thonburi"/>
                <a:ea typeface="Thonburi"/>
                <a:cs typeface="Thonburi"/>
                <a:sym typeface="Thonburi"/>
              </a:rPr>
              <a:t>Siediti. È festa: la tua vita è in tavola</a:t>
            </a:r>
            <a:endParaRPr sz="1300">
              <a:solidFill>
                <a:srgbClr val="FFFFFF"/>
              </a:solidFill>
              <a:latin typeface="Gill Sans MT"/>
              <a:ea typeface="Gill Sans MT"/>
              <a:cs typeface="Gill Sans MT"/>
              <a:sym typeface="Gill Sans MT"/>
            </a:endParaRPr>
          </a:p>
          <a:p>
            <a:pPr lvl="0" defTabSz="457200"/>
            <a:endParaRPr sz="1300">
              <a:solidFill>
                <a:srgbClr val="FFFFFF"/>
              </a:solidFill>
              <a:latin typeface="Gill Sans MT"/>
              <a:ea typeface="Gill Sans MT"/>
              <a:cs typeface="Gill Sans MT"/>
              <a:sym typeface="Gill Sans MT"/>
            </a:endParaRPr>
          </a:p>
          <a:p>
            <a:pPr lvl="0" algn="r" defTabSz="457200"/>
            <a:r>
              <a:rPr b="1" sz="1200">
                <a:solidFill>
                  <a:srgbClr val="FFFFFF"/>
                </a:solidFill>
                <a:latin typeface="Thonburi"/>
                <a:ea typeface="Thonburi"/>
                <a:cs typeface="Thonburi"/>
                <a:sym typeface="Thonburi"/>
              </a:rPr>
              <a:t>DEREK WALCOTT</a:t>
            </a:r>
            <a:endParaRPr b="1" sz="1200">
              <a:solidFill>
                <a:srgbClr val="FFFFFF"/>
              </a:solidFill>
              <a:latin typeface="Gill Sans MT"/>
              <a:ea typeface="Gill Sans MT"/>
              <a:cs typeface="Gill Sans MT"/>
              <a:sym typeface="Gill Sans MT"/>
            </a:endParaRPr>
          </a:p>
        </p:txBody>
      </p:sp>
      <p:sp>
        <p:nvSpPr>
          <p:cNvPr id="168" name="Shape 168"/>
          <p:cNvSpPr/>
          <p:nvPr/>
        </p:nvSpPr>
        <p:spPr>
          <a:xfrm>
            <a:off x="5711825" y="2367278"/>
            <a:ext cx="2736850"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b="1" i="1" sz="1900">
                <a:solidFill>
                  <a:srgbClr val="FFFFFF"/>
                </a:solidFill>
                <a:latin typeface="Gill Sans MT"/>
                <a:ea typeface="Gill Sans MT"/>
                <a:cs typeface="Gill Sans MT"/>
                <a:sym typeface="Gill Sans MT"/>
              </a:defRPr>
            </a:lvl1pPr>
          </a:lstStyle>
          <a:p>
            <a:pPr lvl="0">
              <a:defRPr b="0" i="0" sz="1800">
                <a:solidFill>
                  <a:srgbClr val="000000"/>
                </a:solidFill>
              </a:defRPr>
            </a:pPr>
            <a:r>
              <a:rPr b="1" i="1" sz="1900">
                <a:solidFill>
                  <a:srgbClr val="FFFFFF"/>
                </a:solidFill>
              </a:rPr>
              <a:t>Grazie per l’attenzione</a:t>
            </a:r>
          </a:p>
        </p:txBody>
      </p:sp>
      <p:sp>
        <p:nvSpPr>
          <p:cNvPr id="169" name="Shape 169"/>
          <p:cNvSpPr/>
          <p:nvPr/>
        </p:nvSpPr>
        <p:spPr>
          <a:xfrm>
            <a:off x="3510136" y="5491479"/>
            <a:ext cx="3423751" cy="929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lgn="ctr"/>
            <a:r>
              <a:rPr b="1">
                <a:solidFill>
                  <a:srgbClr val="797979"/>
                </a:solidFill>
                <a:latin typeface="Gill Sans MT"/>
                <a:ea typeface="Gill Sans MT"/>
                <a:cs typeface="Gill Sans MT"/>
                <a:sym typeface="Gill Sans MT"/>
              </a:rPr>
              <a:t>Alessandra Preziosa</a:t>
            </a:r>
            <a:endParaRPr b="1">
              <a:solidFill>
                <a:srgbClr val="797979"/>
              </a:solidFill>
              <a:latin typeface="Gill Sans MT"/>
              <a:ea typeface="Gill Sans MT"/>
              <a:cs typeface="Gill Sans MT"/>
              <a:sym typeface="Gill Sans MT"/>
            </a:endParaRPr>
          </a:p>
          <a:p>
            <a:pPr lvl="0" algn="ctr"/>
            <a:r>
              <a:rPr>
                <a:solidFill>
                  <a:srgbClr val="FFFFFF"/>
                </a:solidFill>
                <a:latin typeface="Gill Sans MT"/>
                <a:ea typeface="Gill Sans MT"/>
                <a:cs typeface="Gill Sans MT"/>
                <a:sym typeface="Gill Sans MT"/>
              </a:rPr>
              <a:t>www.alessandrapreziosa.it</a:t>
            </a:r>
            <a:endParaRPr>
              <a:solidFill>
                <a:srgbClr val="FFFFFF"/>
              </a:solidFill>
              <a:latin typeface="Gill Sans MT"/>
              <a:ea typeface="Gill Sans MT"/>
              <a:cs typeface="Gill Sans MT"/>
              <a:sym typeface="Gill Sans MT"/>
            </a:endParaRPr>
          </a:p>
          <a:p>
            <a:pPr lvl="0" algn="ctr"/>
            <a:r>
              <a:rPr>
                <a:solidFill>
                  <a:srgbClr val="FFFFFF"/>
                </a:solidFill>
                <a:latin typeface="Gill Sans MT"/>
                <a:ea typeface="Gill Sans MT"/>
                <a:cs typeface="Gill Sans MT"/>
                <a:sym typeface="Gill Sans MT"/>
              </a:rPr>
              <a:t>alessandra.preziosa@gmail.com</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Num" sz="quarter" idx="2"/>
          </p:nvPr>
        </p:nvSpPr>
        <p:spPr>
          <a:xfrm>
            <a:off x="8613775" y="6243318"/>
            <a:ext cx="4572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B5A788"/>
                </a:solidFill>
              </a:rPr>
            </a:fld>
          </a:p>
        </p:txBody>
      </p:sp>
      <p:sp>
        <p:nvSpPr>
          <p:cNvPr id="79" name="Shape 79"/>
          <p:cNvSpPr/>
          <p:nvPr/>
        </p:nvSpPr>
        <p:spPr>
          <a:xfrm>
            <a:off x="2307022" y="4322881"/>
            <a:ext cx="5021579" cy="497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5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2500">
                <a:solidFill>
                  <a:srgbClr val="FFFFFF"/>
                </a:solidFill>
              </a:rPr>
              <a:t>Come vivo l’atto del mangiare?</a:t>
            </a:r>
          </a:p>
        </p:txBody>
      </p:sp>
      <p:sp>
        <p:nvSpPr>
          <p:cNvPr id="80" name="Shape 80"/>
          <p:cNvSpPr/>
          <p:nvPr/>
        </p:nvSpPr>
        <p:spPr>
          <a:xfrm>
            <a:off x="2662622" y="5019254"/>
            <a:ext cx="4310379" cy="497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5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2500">
                <a:solidFill>
                  <a:srgbClr val="FFFFFF"/>
                </a:solidFill>
              </a:rPr>
              <a:t>Come sto quando mangio?</a:t>
            </a:r>
          </a:p>
        </p:txBody>
      </p:sp>
      <p:sp>
        <p:nvSpPr>
          <p:cNvPr id="81" name="Shape 81"/>
          <p:cNvSpPr/>
          <p:nvPr/>
        </p:nvSpPr>
        <p:spPr>
          <a:xfrm>
            <a:off x="2305145" y="5715625"/>
            <a:ext cx="5361939" cy="497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5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2500">
                <a:solidFill>
                  <a:srgbClr val="FFFFFF"/>
                </a:solidFill>
              </a:rPr>
              <a:t>Che significato ha per me il cibo?</a:t>
            </a:r>
          </a:p>
        </p:txBody>
      </p:sp>
      <p:pic>
        <p:nvPicPr>
          <p:cNvPr id="82" name="image2.jpeg"/>
          <p:cNvPicPr/>
          <p:nvPr/>
        </p:nvPicPr>
        <p:blipFill>
          <a:blip r:embed="rId2">
            <a:extLst/>
          </a:blip>
          <a:stretch>
            <a:fillRect/>
          </a:stretch>
        </p:blipFill>
        <p:spPr>
          <a:xfrm>
            <a:off x="1891028" y="147290"/>
            <a:ext cx="5361944" cy="4065327"/>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image3.jpeg" descr="persephone2.jpg"/>
          <p:cNvPicPr/>
          <p:nvPr/>
        </p:nvPicPr>
        <p:blipFill>
          <a:blip r:embed="rId3">
            <a:extLst/>
          </a:blip>
          <a:stretch>
            <a:fillRect/>
          </a:stretch>
        </p:blipFill>
        <p:spPr>
          <a:xfrm>
            <a:off x="4798112" y="530630"/>
            <a:ext cx="3728172" cy="5796740"/>
          </a:xfrm>
          <a:prstGeom prst="rect">
            <a:avLst/>
          </a:prstGeom>
          <a:ln w="12700">
            <a:miter lim="400000"/>
          </a:ln>
        </p:spPr>
      </p:pic>
      <p:sp>
        <p:nvSpPr>
          <p:cNvPr id="85" name="Shape 85"/>
          <p:cNvSpPr/>
          <p:nvPr/>
        </p:nvSpPr>
        <p:spPr>
          <a:xfrm>
            <a:off x="1870431" y="2319166"/>
            <a:ext cx="2323007" cy="701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37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3700">
                <a:solidFill>
                  <a:srgbClr val="FFFFFF"/>
                </a:solidFill>
              </a:rPr>
              <a:t>Mangiare</a:t>
            </a:r>
          </a:p>
        </p:txBody>
      </p:sp>
      <p:sp>
        <p:nvSpPr>
          <p:cNvPr id="86" name="Shape 86"/>
          <p:cNvSpPr/>
          <p:nvPr/>
        </p:nvSpPr>
        <p:spPr>
          <a:xfrm>
            <a:off x="1597186" y="3351198"/>
            <a:ext cx="2869500" cy="701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37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3700">
                <a:solidFill>
                  <a:srgbClr val="FFFFFF"/>
                </a:solidFill>
              </a:rPr>
              <a:t>Alimentarsi</a:t>
            </a:r>
          </a:p>
        </p:txBody>
      </p:sp>
      <p:sp>
        <p:nvSpPr>
          <p:cNvPr id="87" name="Shape 87"/>
          <p:cNvSpPr/>
          <p:nvPr/>
        </p:nvSpPr>
        <p:spPr>
          <a:xfrm>
            <a:off x="1943337" y="4383230"/>
            <a:ext cx="1943798" cy="701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37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3700">
                <a:solidFill>
                  <a:srgbClr val="FFFFFF"/>
                </a:solidFill>
              </a:rPr>
              <a:t>Nutrirsi</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sldNum" sz="quarter" idx="2"/>
          </p:nvPr>
        </p:nvSpPr>
        <p:spPr>
          <a:xfrm>
            <a:off x="8613775" y="6243318"/>
            <a:ext cx="4572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B5A788"/>
                </a:solidFill>
              </a:rPr>
            </a:fld>
          </a:p>
        </p:txBody>
      </p:sp>
      <p:sp>
        <p:nvSpPr>
          <p:cNvPr id="92" name="Shape 92"/>
          <p:cNvSpPr/>
          <p:nvPr/>
        </p:nvSpPr>
        <p:spPr>
          <a:xfrm>
            <a:off x="1304379" y="895845"/>
            <a:ext cx="6915149" cy="1272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r>
              <a:rPr sz="3100">
                <a:solidFill>
                  <a:srgbClr val="FFFFFF"/>
                </a:solidFill>
                <a:latin typeface="PT Serif Caption"/>
                <a:ea typeface="PT Serif Caption"/>
                <a:cs typeface="PT Serif Caption"/>
                <a:sym typeface="PT Serif Caption"/>
              </a:rPr>
              <a:t>“Noi siamo quello che mangiamo”</a:t>
            </a:r>
            <a:endParaRPr sz="3100">
              <a:solidFill>
                <a:srgbClr val="FFFFFF"/>
              </a:solidFill>
              <a:latin typeface="Gill Sans MT"/>
              <a:ea typeface="Gill Sans MT"/>
              <a:cs typeface="Gill Sans MT"/>
              <a:sym typeface="Gill Sans MT"/>
            </a:endParaRPr>
          </a:p>
          <a:p>
            <a:pPr lvl="0"/>
            <a:endParaRPr sz="2500">
              <a:latin typeface="Gill Sans MT"/>
              <a:ea typeface="Gill Sans MT"/>
              <a:cs typeface="Gill Sans MT"/>
              <a:sym typeface="Gill Sans MT"/>
            </a:endParaRPr>
          </a:p>
          <a:p>
            <a:pPr lvl="0" algn="r"/>
            <a:r>
              <a:rPr sz="1600">
                <a:solidFill>
                  <a:srgbClr val="797979"/>
                </a:solidFill>
                <a:latin typeface="PT Serif Caption"/>
                <a:ea typeface="PT Serif Caption"/>
                <a:cs typeface="PT Serif Caption"/>
                <a:sym typeface="PT Serif Caption"/>
              </a:rPr>
              <a:t>Feuerbach</a:t>
            </a:r>
          </a:p>
        </p:txBody>
      </p:sp>
      <p:pic>
        <p:nvPicPr>
          <p:cNvPr id="93" name="image4.jpeg"/>
          <p:cNvPicPr/>
          <p:nvPr/>
        </p:nvPicPr>
        <p:blipFill>
          <a:blip r:embed="rId2">
            <a:extLst/>
          </a:blip>
          <a:stretch>
            <a:fillRect/>
          </a:stretch>
        </p:blipFill>
        <p:spPr>
          <a:xfrm>
            <a:off x="2808064" y="2327318"/>
            <a:ext cx="3527872" cy="3527874"/>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idx="4294967295"/>
          </p:nvPr>
        </p:nvSpPr>
        <p:spPr>
          <a:xfrm>
            <a:off x="1000125" y="6286500"/>
            <a:ext cx="8143875" cy="571502"/>
          </a:xfrm>
          <a:prstGeom prst="rect">
            <a:avLst/>
          </a:prstGeom>
        </p:spPr>
        <p:txBody>
          <a:bodyPr lIns="0" tIns="0" rIns="0" bIns="0">
            <a:normAutofit fontScale="100000" lnSpcReduction="0"/>
          </a:bodyPr>
          <a:lstStyle/>
          <a:p>
            <a:pPr lvl="0" algn="ctr">
              <a:defRPr sz="1800">
                <a:solidFill>
                  <a:srgbClr val="000000"/>
                </a:solidFill>
              </a:defRPr>
            </a:pPr>
            <a:r>
              <a:rPr sz="1200">
                <a:solidFill>
                  <a:srgbClr val="F88631"/>
                </a:solidFill>
              </a:rPr>
              <a:t>29 Gennaio 2009.</a:t>
            </a:r>
            <a:br>
              <a:rPr sz="1200">
                <a:solidFill>
                  <a:srgbClr val="F88631"/>
                </a:solidFill>
              </a:rPr>
            </a:br>
            <a:r>
              <a:rPr sz="1400">
                <a:solidFill>
                  <a:srgbClr val="F88631"/>
                </a:solidFill>
              </a:rPr>
              <a:t>Non solo Gola. Corpo, cibo, consapevolezza</a:t>
            </a:r>
          </a:p>
        </p:txBody>
      </p:sp>
      <p:pic>
        <p:nvPicPr>
          <p:cNvPr id="96" name="image5.jpeg" descr="C:\Documents and Settings\Ale\Desktop\associazione-slow-food.jpg"/>
          <p:cNvPicPr/>
          <p:nvPr/>
        </p:nvPicPr>
        <p:blipFill>
          <a:blip r:embed="rId3">
            <a:extLst/>
          </a:blip>
          <a:stretch>
            <a:fillRect/>
          </a:stretch>
        </p:blipFill>
        <p:spPr>
          <a:xfrm>
            <a:off x="5030832" y="4061200"/>
            <a:ext cx="3455990" cy="1670052"/>
          </a:xfrm>
          <a:prstGeom prst="rect">
            <a:avLst/>
          </a:prstGeom>
          <a:ln w="12700">
            <a:miter lim="400000"/>
          </a:ln>
        </p:spPr>
      </p:pic>
      <p:pic>
        <p:nvPicPr>
          <p:cNvPr id="97" name="image6.jpeg" descr="C:\Documents and Settings\Ale\Desktop\fast-food-1.jpg"/>
          <p:cNvPicPr/>
          <p:nvPr/>
        </p:nvPicPr>
        <p:blipFill>
          <a:blip r:embed="rId4">
            <a:extLst/>
          </a:blip>
          <a:stretch>
            <a:fillRect/>
          </a:stretch>
        </p:blipFill>
        <p:spPr>
          <a:xfrm>
            <a:off x="1114402" y="4008018"/>
            <a:ext cx="3327402" cy="1776415"/>
          </a:xfrm>
          <a:prstGeom prst="rect">
            <a:avLst/>
          </a:prstGeom>
          <a:ln w="12700">
            <a:miter lim="400000"/>
          </a:ln>
        </p:spPr>
      </p:pic>
      <p:pic>
        <p:nvPicPr>
          <p:cNvPr id="98" name="image7.jpeg" descr="C:\Documents and Settings\Ale\Desktop\download.jpg"/>
          <p:cNvPicPr/>
          <p:nvPr/>
        </p:nvPicPr>
        <p:blipFill>
          <a:blip r:embed="rId5">
            <a:extLst/>
          </a:blip>
          <a:stretch>
            <a:fillRect/>
          </a:stretch>
        </p:blipFill>
        <p:spPr>
          <a:xfrm>
            <a:off x="3697244" y="1079319"/>
            <a:ext cx="2476502" cy="1847852"/>
          </a:xfrm>
          <a:prstGeom prst="rect">
            <a:avLst/>
          </a:prstGeom>
          <a:ln w="12700">
            <a:miter lim="400000"/>
          </a:ln>
        </p:spPr>
      </p:pic>
      <p:pic>
        <p:nvPicPr>
          <p:cNvPr id="99" name="image8.jpeg" descr="C:\Documents and Settings\Ale\Desktop\cibo_vegano.jpg"/>
          <p:cNvPicPr/>
          <p:nvPr/>
        </p:nvPicPr>
        <p:blipFill>
          <a:blip r:embed="rId6">
            <a:extLst/>
          </a:blip>
          <a:stretch>
            <a:fillRect/>
          </a:stretch>
        </p:blipFill>
        <p:spPr>
          <a:xfrm>
            <a:off x="6586490" y="1063444"/>
            <a:ext cx="2305052" cy="1863727"/>
          </a:xfrm>
          <a:prstGeom prst="rect">
            <a:avLst/>
          </a:prstGeom>
          <a:ln w="12700">
            <a:miter lim="400000"/>
          </a:ln>
        </p:spPr>
      </p:pic>
      <p:pic>
        <p:nvPicPr>
          <p:cNvPr id="100" name="image9.jpeg" descr="C:\Documents and Settings\Ale\Desktop\proteine-alimenti.jpg"/>
          <p:cNvPicPr/>
          <p:nvPr/>
        </p:nvPicPr>
        <p:blipFill>
          <a:blip r:embed="rId7">
            <a:extLst/>
          </a:blip>
          <a:stretch>
            <a:fillRect/>
          </a:stretch>
        </p:blipFill>
        <p:spPr>
          <a:xfrm>
            <a:off x="201585" y="1107101"/>
            <a:ext cx="3082915" cy="1776415"/>
          </a:xfrm>
          <a:prstGeom prst="rect">
            <a:avLst/>
          </a:prstGeom>
          <a:ln w="12700">
            <a:miter lim="400000"/>
          </a:ln>
        </p:spPr>
      </p:pic>
      <p:sp>
        <p:nvSpPr>
          <p:cNvPr id="101" name="Shape 101"/>
          <p:cNvSpPr/>
          <p:nvPr/>
        </p:nvSpPr>
        <p:spPr>
          <a:xfrm>
            <a:off x="3505315" y="3180078"/>
            <a:ext cx="2860357" cy="497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5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2500">
                <a:solidFill>
                  <a:srgbClr val="FFFFFF"/>
                </a:solidFill>
              </a:rPr>
              <a:t>Scelte Alimentari</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sldNum" sz="quarter" idx="2"/>
          </p:nvPr>
        </p:nvSpPr>
        <p:spPr>
          <a:xfrm>
            <a:off x="8613775" y="6243318"/>
            <a:ext cx="4572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B5A788"/>
                </a:solidFill>
              </a:rPr>
            </a:fld>
          </a:p>
        </p:txBody>
      </p:sp>
      <p:pic>
        <p:nvPicPr>
          <p:cNvPr id="106" name="image10.jpeg" descr="\\usi\dfs\utenti\P\preziosa\Desktop\Un-americano-a-roma.jpg"/>
          <p:cNvPicPr/>
          <p:nvPr/>
        </p:nvPicPr>
        <p:blipFill>
          <a:blip r:embed="rId2">
            <a:extLst/>
          </a:blip>
          <a:stretch>
            <a:fillRect/>
          </a:stretch>
        </p:blipFill>
        <p:spPr>
          <a:xfrm>
            <a:off x="1222459" y="1602611"/>
            <a:ext cx="6699082" cy="4507436"/>
          </a:xfrm>
          <a:prstGeom prst="rect">
            <a:avLst/>
          </a:prstGeom>
          <a:ln w="12700">
            <a:miter lim="400000"/>
          </a:ln>
        </p:spPr>
      </p:pic>
      <p:sp>
        <p:nvSpPr>
          <p:cNvPr id="107" name="Shape 107"/>
          <p:cNvSpPr/>
          <p:nvPr/>
        </p:nvSpPr>
        <p:spPr>
          <a:xfrm>
            <a:off x="1304459" y="672657"/>
            <a:ext cx="2451734" cy="497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500">
                <a:solidFill>
                  <a:srgbClr val="FFFFFF"/>
                </a:solidFill>
                <a:latin typeface="PT Serif Caption"/>
                <a:ea typeface="PT Serif Caption"/>
                <a:cs typeface="PT Serif Caption"/>
                <a:sym typeface="PT Serif Caption"/>
              </a:defRPr>
            </a:lvl1pPr>
          </a:lstStyle>
          <a:p>
            <a:pPr lvl="0">
              <a:defRPr sz="1800">
                <a:solidFill>
                  <a:srgbClr val="000000"/>
                </a:solidFill>
              </a:defRPr>
            </a:pPr>
            <a:r>
              <a:rPr sz="2500">
                <a:solidFill>
                  <a:srgbClr val="FFFFFF"/>
                </a:solidFill>
              </a:rPr>
              <a:t>e stile di vita…</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idx="4294967295"/>
          </p:nvPr>
        </p:nvSpPr>
        <p:spPr>
          <a:xfrm>
            <a:off x="785811" y="85089"/>
            <a:ext cx="7786690" cy="1143001"/>
          </a:xfrm>
          <a:prstGeom prst="rect">
            <a:avLst/>
          </a:prstGeom>
        </p:spPr>
        <p:txBody>
          <a:bodyPr lIns="0" tIns="0" rIns="0" bIns="0">
            <a:normAutofit fontScale="100000" lnSpcReduction="0"/>
          </a:bodyPr>
          <a:lstStyle>
            <a:lvl1pPr defTabSz="758951">
              <a:defRPr sz="3200">
                <a:solidFill>
                  <a:srgbClr val="FFFFFF"/>
                </a:solidFill>
                <a:effectLst>
                  <a:outerShdw sx="100000" sy="100000" kx="0" ky="0" algn="b" rotWithShape="0" blurRad="12700" dist="21082" dir="2700000">
                    <a:srgbClr val="000000"/>
                  </a:outerShdw>
                </a:effectLst>
                <a:latin typeface="PT Serif Caption"/>
                <a:ea typeface="PT Serif Caption"/>
                <a:cs typeface="PT Serif Caption"/>
                <a:sym typeface="PT Serif Caption"/>
              </a:defRPr>
            </a:lvl1pPr>
          </a:lstStyle>
          <a:p>
            <a:pPr lvl="0">
              <a:defRPr sz="1800">
                <a:solidFill>
                  <a:srgbClr val="000000"/>
                </a:solidFill>
                <a:effectLst/>
              </a:defRPr>
            </a:pPr>
            <a:r>
              <a:rPr sz="3200">
                <a:solidFill>
                  <a:srgbClr val="FFFFFF"/>
                </a:solidFill>
                <a:effectLst>
                  <a:outerShdw sx="100000" sy="100000" kx="0" ky="0" algn="b" rotWithShape="0" blurRad="12700" dist="21082" dir="2700000">
                    <a:srgbClr val="000000"/>
                  </a:outerShdw>
                </a:effectLst>
              </a:rPr>
              <a:t>Cosa ci guida nelle scelte alimentari?</a:t>
            </a:r>
          </a:p>
        </p:txBody>
      </p:sp>
      <p:sp>
        <p:nvSpPr>
          <p:cNvPr id="110" name="Shape 110"/>
          <p:cNvSpPr/>
          <p:nvPr>
            <p:ph type="body" idx="4294967295"/>
          </p:nvPr>
        </p:nvSpPr>
        <p:spPr>
          <a:xfrm>
            <a:off x="928686" y="1535906"/>
            <a:ext cx="7500940" cy="3786188"/>
          </a:xfrm>
          <a:prstGeom prst="rect">
            <a:avLst/>
          </a:prstGeom>
        </p:spPr>
        <p:txBody>
          <a:bodyPr lIns="0" tIns="0" rIns="0" bIns="0">
            <a:normAutofit fontScale="100000" lnSpcReduction="0"/>
          </a:bodyPr>
          <a:lstStyle/>
          <a:p>
            <a:pPr lvl="0" marL="200025" indent="-117475">
              <a:buSzTx/>
              <a:buNone/>
              <a:defRPr sz="1800"/>
            </a:pPr>
          </a:p>
          <a:p>
            <a:pPr lvl="0" marL="200025" indent="-117475">
              <a:buSzTx/>
              <a:buNone/>
              <a:defRPr sz="1800"/>
            </a:pPr>
            <a:r>
              <a:rPr i="1" sz="2600">
                <a:solidFill>
                  <a:srgbClr val="FFFFFF"/>
                </a:solidFill>
              </a:rPr>
              <a:t>fattori:</a:t>
            </a:r>
            <a:endParaRPr i="1" sz="3600">
              <a:solidFill>
                <a:srgbClr val="FFFFFF"/>
              </a:solidFill>
            </a:endParaRPr>
          </a:p>
          <a:p>
            <a:pPr lvl="0" marL="649660" indent="-567110">
              <a:defRPr sz="1800"/>
            </a:pPr>
            <a:r>
              <a:rPr sz="3400">
                <a:solidFill>
                  <a:srgbClr val="FFFFFF"/>
                </a:solidFill>
                <a:latin typeface="PT Serif"/>
                <a:ea typeface="PT Serif"/>
                <a:cs typeface="PT Serif"/>
                <a:sym typeface="PT Serif"/>
              </a:rPr>
              <a:t>Sensoriali</a:t>
            </a:r>
            <a:r>
              <a:rPr sz="3600">
                <a:solidFill>
                  <a:srgbClr val="FFFFFF"/>
                </a:solidFill>
              </a:rPr>
              <a:t>                   </a:t>
            </a:r>
            <a:r>
              <a:rPr i="1" sz="2600">
                <a:solidFill>
                  <a:srgbClr val="797979"/>
                </a:solidFill>
              </a:rPr>
              <a:t>innati</a:t>
            </a:r>
            <a:endParaRPr sz="3600">
              <a:solidFill>
                <a:srgbClr val="FFFFFF"/>
              </a:solidFill>
            </a:endParaRPr>
          </a:p>
          <a:p>
            <a:pPr lvl="0" marL="649660" indent="-567110">
              <a:defRPr sz="1800"/>
            </a:pPr>
            <a:r>
              <a:rPr sz="3400">
                <a:solidFill>
                  <a:srgbClr val="FFFFFF"/>
                </a:solidFill>
                <a:latin typeface="PT Serif"/>
                <a:ea typeface="PT Serif"/>
                <a:cs typeface="PT Serif"/>
                <a:sym typeface="PT Serif"/>
              </a:rPr>
              <a:t>Psicologici</a:t>
            </a:r>
            <a:r>
              <a:rPr sz="3400">
                <a:solidFill>
                  <a:srgbClr val="FFFFFF"/>
                </a:solidFill>
              </a:rPr>
              <a:t> </a:t>
            </a:r>
            <a:r>
              <a:rPr sz="3600">
                <a:solidFill>
                  <a:srgbClr val="FFFFFF"/>
                </a:solidFill>
              </a:rPr>
              <a:t> </a:t>
            </a:r>
            <a:endParaRPr sz="3600">
              <a:solidFill>
                <a:srgbClr val="FFFFFF"/>
              </a:solidFill>
            </a:endParaRPr>
          </a:p>
          <a:p>
            <a:pPr lvl="0" marL="616302" indent="-533752">
              <a:defRPr sz="1800"/>
            </a:pPr>
            <a:r>
              <a:rPr sz="3400">
                <a:solidFill>
                  <a:srgbClr val="FFFFFF"/>
                </a:solidFill>
                <a:latin typeface="PT Serif Caption"/>
                <a:ea typeface="PT Serif Caption"/>
                <a:cs typeface="PT Serif Caption"/>
                <a:sym typeface="PT Serif Caption"/>
              </a:rPr>
              <a:t>Culturali</a:t>
            </a:r>
            <a:endParaRPr b="1" sz="3600">
              <a:solidFill>
                <a:srgbClr val="FFFFFF"/>
              </a:solidFill>
              <a:latin typeface="+mj-lt"/>
              <a:ea typeface="+mj-ea"/>
              <a:cs typeface="+mj-cs"/>
              <a:sym typeface="Helvetica"/>
            </a:endParaRPr>
          </a:p>
          <a:p>
            <a:pPr lvl="0" marL="616302" indent="-533752">
              <a:defRPr sz="1800"/>
            </a:pPr>
            <a:r>
              <a:rPr sz="3400">
                <a:solidFill>
                  <a:srgbClr val="FFFFFF"/>
                </a:solidFill>
                <a:latin typeface="PT Serif"/>
                <a:ea typeface="PT Serif"/>
                <a:cs typeface="PT Serif"/>
                <a:sym typeface="PT Serif"/>
              </a:rPr>
              <a:t>Sociali</a:t>
            </a:r>
          </a:p>
        </p:txBody>
      </p:sp>
      <p:sp>
        <p:nvSpPr>
          <p:cNvPr id="111" name="Shape 111"/>
          <p:cNvSpPr/>
          <p:nvPr/>
        </p:nvSpPr>
        <p:spPr>
          <a:xfrm>
            <a:off x="3812380" y="3438525"/>
            <a:ext cx="1500189" cy="1928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627"/>
                  <a:pt x="10800" y="1400"/>
                </a:cubicBezTo>
                <a:lnTo>
                  <a:pt x="10800" y="9400"/>
                </a:lnTo>
                <a:cubicBezTo>
                  <a:pt x="10800" y="10173"/>
                  <a:pt x="15635" y="10800"/>
                  <a:pt x="21600" y="10800"/>
                </a:cubicBezTo>
                <a:cubicBezTo>
                  <a:pt x="15635" y="10800"/>
                  <a:pt x="10800" y="11427"/>
                  <a:pt x="10800" y="12200"/>
                </a:cubicBezTo>
                <a:lnTo>
                  <a:pt x="10800" y="20200"/>
                </a:lnTo>
                <a:cubicBezTo>
                  <a:pt x="10800" y="20973"/>
                  <a:pt x="5965" y="21600"/>
                  <a:pt x="0" y="21600"/>
                </a:cubicBezTo>
              </a:path>
            </a:pathLst>
          </a:custGeom>
          <a:ln w="38100">
            <a:solidFill>
              <a:srgbClr val="FFFFFF"/>
            </a:solidFill>
            <a:round/>
          </a:ln>
        </p:spPr>
        <p:txBody>
          <a:bodyPr lIns="0" tIns="0" rIns="0" bIns="0" anchor="ctr"/>
          <a:lstStyle/>
          <a:p>
            <a:pPr lvl="0" algn="ctr">
              <a:defRPr>
                <a:latin typeface="Gill Sans MT"/>
                <a:ea typeface="Gill Sans MT"/>
                <a:cs typeface="Gill Sans MT"/>
                <a:sym typeface="Gill Sans MT"/>
              </a:defRPr>
            </a:pPr>
          </a:p>
        </p:txBody>
      </p:sp>
      <p:sp>
        <p:nvSpPr>
          <p:cNvPr id="112" name="Shape 112"/>
          <p:cNvSpPr/>
          <p:nvPr/>
        </p:nvSpPr>
        <p:spPr>
          <a:xfrm>
            <a:off x="5592762" y="3984625"/>
            <a:ext cx="2143127" cy="4851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z="2600">
                <a:solidFill>
                  <a:srgbClr val="797979"/>
                </a:solidFill>
                <a:latin typeface="Gill Sans MT"/>
                <a:ea typeface="Gill Sans MT"/>
                <a:cs typeface="Gill Sans MT"/>
                <a:sym typeface="Gill Sans MT"/>
              </a:defRPr>
            </a:lvl1pPr>
          </a:lstStyle>
          <a:p>
            <a:pPr lvl="0">
              <a:defRPr i="0" sz="1800">
                <a:solidFill>
                  <a:srgbClr val="000000"/>
                </a:solidFill>
              </a:defRPr>
            </a:pPr>
            <a:r>
              <a:rPr i="1" sz="2600">
                <a:solidFill>
                  <a:srgbClr val="797979"/>
                </a:solidFill>
              </a:rPr>
              <a:t>appresi</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09"/>
                                        </p:tgtEl>
                                        <p:attrNameLst>
                                          <p:attrName>style.visibility</p:attrName>
                                        </p:attrNameLst>
                                      </p:cBhvr>
                                      <p:to>
                                        <p:strVal val="visible"/>
                                      </p:to>
                                    </p:set>
                                    <p:animEffect filter="fade" transition="in">
                                      <p:cBhvr>
                                        <p:cTn id="7" dur="2000"/>
                                        <p:tgtEl>
                                          <p:spTgt spid="109"/>
                                        </p:tgtEl>
                                      </p:cBhvr>
                                    </p:animEffect>
                                  </p:childTnLst>
                                </p:cTn>
                              </p:par>
                            </p:childTnLst>
                          </p:cTn>
                        </p:par>
                        <p:par>
                          <p:cTn id="8" fill="hold">
                            <p:stCondLst>
                              <p:cond delay="2000"/>
                            </p:stCondLst>
                            <p:childTnLst>
                              <p:par>
                                <p:cTn id="9" nodeType="afterEffect" presetClass="entr" presetSubtype="8" presetID="2" grpId="2" fill="hold">
                                  <p:stCondLst>
                                    <p:cond delay="0"/>
                                  </p:stCondLst>
                                  <p:iterate type="el" backwards="0">
                                    <p:tmAbs val="0"/>
                                  </p:iterate>
                                  <p:childTnLst>
                                    <p:set>
                                      <p:cBhvr>
                                        <p:cTn id="10" fill="hold"/>
                                        <p:tgtEl>
                                          <p:spTgt spid="110">
                                            <p:txEl>
                                              <p:pRg st="1" end="1"/>
                                            </p:txEl>
                                          </p:spTgt>
                                        </p:tgtEl>
                                        <p:attrNameLst>
                                          <p:attrName>style.visibility</p:attrName>
                                        </p:attrNameLst>
                                      </p:cBhvr>
                                      <p:to>
                                        <p:strVal val="visible"/>
                                      </p:to>
                                    </p:set>
                                    <p:anim calcmode="lin" valueType="num">
                                      <p:cBhvr>
                                        <p:cTn id="11" dur="500" fill="hold"/>
                                        <p:tgtEl>
                                          <p:spTgt spid="110">
                                            <p:txEl>
                                              <p:pRg st="1" end="1"/>
                                            </p:txEl>
                                          </p:spTgt>
                                        </p:tgtEl>
                                        <p:attrNameLst>
                                          <p:attrName>ppt_x</p:attrName>
                                        </p:attrNameLst>
                                      </p:cBhvr>
                                      <p:tavLst>
                                        <p:tav tm="0">
                                          <p:val>
                                            <p:strVal val="0-#ppt_w/2"/>
                                          </p:val>
                                        </p:tav>
                                        <p:tav tm="100000">
                                          <p:val>
                                            <p:strVal val="#ppt_x"/>
                                          </p:val>
                                        </p:tav>
                                      </p:tavLst>
                                    </p:anim>
                                    <p:anim calcmode="lin" valueType="num">
                                      <p:cBhvr>
                                        <p:cTn id="12" dur="500" fill="hold"/>
                                        <p:tgtEl>
                                          <p:spTgt spid="11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nodeType="afterEffect" presetClass="entr" presetSubtype="8" presetID="2" grpId="2" fill="hold">
                                  <p:stCondLst>
                                    <p:cond delay="0"/>
                                  </p:stCondLst>
                                  <p:iterate type="el" backwards="0">
                                    <p:tmAbs val="0"/>
                                  </p:iterate>
                                  <p:childTnLst>
                                    <p:set>
                                      <p:cBhvr>
                                        <p:cTn id="15" fill="hold"/>
                                        <p:tgtEl>
                                          <p:spTgt spid="110">
                                            <p:txEl>
                                              <p:pRg st="2" end="2"/>
                                            </p:txEl>
                                          </p:spTgt>
                                        </p:tgtEl>
                                        <p:attrNameLst>
                                          <p:attrName>style.visibility</p:attrName>
                                        </p:attrNameLst>
                                      </p:cBhvr>
                                      <p:to>
                                        <p:strVal val="visible"/>
                                      </p:to>
                                    </p:set>
                                    <p:anim calcmode="lin" valueType="num">
                                      <p:cBhvr>
                                        <p:cTn id="16" dur="500" fill="hold"/>
                                        <p:tgtEl>
                                          <p:spTgt spid="110">
                                            <p:txEl>
                                              <p:pRg st="2" end="2"/>
                                            </p:txEl>
                                          </p:spTgt>
                                        </p:tgtEl>
                                        <p:attrNameLst>
                                          <p:attrName>ppt_x</p:attrName>
                                        </p:attrNameLst>
                                      </p:cBhvr>
                                      <p:tavLst>
                                        <p:tav tm="0">
                                          <p:val>
                                            <p:strVal val="0-#ppt_w/2"/>
                                          </p:val>
                                        </p:tav>
                                        <p:tav tm="100000">
                                          <p:val>
                                            <p:strVal val="#ppt_x"/>
                                          </p:val>
                                        </p:tav>
                                      </p:tavLst>
                                    </p:anim>
                                    <p:anim calcmode="lin" valueType="num">
                                      <p:cBhvr>
                                        <p:cTn id="17" dur="500" fill="hold"/>
                                        <p:tgtEl>
                                          <p:spTgt spid="110">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nodeType="afterEffect" presetClass="entr" presetSubtype="8" presetID="2" grpId="2" fill="hold">
                                  <p:stCondLst>
                                    <p:cond delay="0"/>
                                  </p:stCondLst>
                                  <p:iterate type="el" backwards="0">
                                    <p:tmAbs val="0"/>
                                  </p:iterate>
                                  <p:childTnLst>
                                    <p:set>
                                      <p:cBhvr>
                                        <p:cTn id="20" fill="hold"/>
                                        <p:tgtEl>
                                          <p:spTgt spid="110">
                                            <p:txEl>
                                              <p:pRg st="3" end="3"/>
                                            </p:txEl>
                                          </p:spTgt>
                                        </p:tgtEl>
                                        <p:attrNameLst>
                                          <p:attrName>style.visibility</p:attrName>
                                        </p:attrNameLst>
                                      </p:cBhvr>
                                      <p:to>
                                        <p:strVal val="visible"/>
                                      </p:to>
                                    </p:set>
                                    <p:anim calcmode="lin" valueType="num">
                                      <p:cBhvr>
                                        <p:cTn id="21" dur="500" fill="hold"/>
                                        <p:tgtEl>
                                          <p:spTgt spid="110">
                                            <p:txEl>
                                              <p:pRg st="3" end="3"/>
                                            </p:txEl>
                                          </p:spTgt>
                                        </p:tgtEl>
                                        <p:attrNameLst>
                                          <p:attrName>ppt_x</p:attrName>
                                        </p:attrNameLst>
                                      </p:cBhvr>
                                      <p:tavLst>
                                        <p:tav tm="0">
                                          <p:val>
                                            <p:strVal val="0-#ppt_w/2"/>
                                          </p:val>
                                        </p:tav>
                                        <p:tav tm="100000">
                                          <p:val>
                                            <p:strVal val="#ppt_x"/>
                                          </p:val>
                                        </p:tav>
                                      </p:tavLst>
                                    </p:anim>
                                    <p:anim calcmode="lin" valueType="num">
                                      <p:cBhvr>
                                        <p:cTn id="22" dur="500" fill="hold"/>
                                        <p:tgtEl>
                                          <p:spTgt spid="110">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nodeType="afterEffect" presetClass="entr" presetSubtype="8" presetID="2" grpId="2" fill="hold">
                                  <p:stCondLst>
                                    <p:cond delay="0"/>
                                  </p:stCondLst>
                                  <p:iterate type="el" backwards="0">
                                    <p:tmAbs val="0"/>
                                  </p:iterate>
                                  <p:childTnLst>
                                    <p:set>
                                      <p:cBhvr>
                                        <p:cTn id="25" fill="hold"/>
                                        <p:tgtEl>
                                          <p:spTgt spid="110">
                                            <p:txEl>
                                              <p:pRg st="4" end="4"/>
                                            </p:txEl>
                                          </p:spTgt>
                                        </p:tgtEl>
                                        <p:attrNameLst>
                                          <p:attrName>style.visibility</p:attrName>
                                        </p:attrNameLst>
                                      </p:cBhvr>
                                      <p:to>
                                        <p:strVal val="visible"/>
                                      </p:to>
                                    </p:set>
                                    <p:anim calcmode="lin" valueType="num">
                                      <p:cBhvr>
                                        <p:cTn id="26" dur="500" fill="hold"/>
                                        <p:tgtEl>
                                          <p:spTgt spid="110">
                                            <p:txEl>
                                              <p:pRg st="4" end="4"/>
                                            </p:txEl>
                                          </p:spTgt>
                                        </p:tgtEl>
                                        <p:attrNameLst>
                                          <p:attrName>ppt_x</p:attrName>
                                        </p:attrNameLst>
                                      </p:cBhvr>
                                      <p:tavLst>
                                        <p:tav tm="0">
                                          <p:val>
                                            <p:strVal val="0-#ppt_w/2"/>
                                          </p:val>
                                        </p:tav>
                                        <p:tav tm="100000">
                                          <p:val>
                                            <p:strVal val="#ppt_x"/>
                                          </p:val>
                                        </p:tav>
                                      </p:tavLst>
                                    </p:anim>
                                    <p:anim calcmode="lin" valueType="num">
                                      <p:cBhvr>
                                        <p:cTn id="27" dur="500" fill="hold"/>
                                        <p:tgtEl>
                                          <p:spTgt spid="110">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nodeType="afterEffect" presetClass="entr" presetSubtype="8" presetID="2" grpId="2" fill="hold">
                                  <p:stCondLst>
                                    <p:cond delay="0"/>
                                  </p:stCondLst>
                                  <p:iterate type="el" backwards="0">
                                    <p:tmAbs val="0"/>
                                  </p:iterate>
                                  <p:childTnLst>
                                    <p:set>
                                      <p:cBhvr>
                                        <p:cTn id="30" fill="hold"/>
                                        <p:tgtEl>
                                          <p:spTgt spid="110">
                                            <p:txEl>
                                              <p:pRg st="5" end="5"/>
                                            </p:txEl>
                                          </p:spTgt>
                                        </p:tgtEl>
                                        <p:attrNameLst>
                                          <p:attrName>style.visibility</p:attrName>
                                        </p:attrNameLst>
                                      </p:cBhvr>
                                      <p:to>
                                        <p:strVal val="visible"/>
                                      </p:to>
                                    </p:set>
                                    <p:anim calcmode="lin" valueType="num">
                                      <p:cBhvr>
                                        <p:cTn id="31" dur="500" fill="hold"/>
                                        <p:tgtEl>
                                          <p:spTgt spid="110">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110">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nodeType="afterEffect" presetClass="entr" presetSubtype="8" presetID="2" grpId="3" fill="hold">
                                  <p:stCondLst>
                                    <p:cond delay="0"/>
                                  </p:stCondLst>
                                  <p:iterate type="el" backwards="0">
                                    <p:tmAbs val="0"/>
                                  </p:iterate>
                                  <p:childTnLst>
                                    <p:set>
                                      <p:cBhvr>
                                        <p:cTn id="35" fill="hold"/>
                                        <p:tgtEl>
                                          <p:spTgt spid="112"/>
                                        </p:tgtEl>
                                        <p:attrNameLst>
                                          <p:attrName>style.visibility</p:attrName>
                                        </p:attrNameLst>
                                      </p:cBhvr>
                                      <p:to>
                                        <p:strVal val="visible"/>
                                      </p:to>
                                    </p:set>
                                    <p:anim calcmode="lin" valueType="num">
                                      <p:cBhvr>
                                        <p:cTn id="36" dur="500" fill="hold"/>
                                        <p:tgtEl>
                                          <p:spTgt spid="112"/>
                                        </p:tgtEl>
                                        <p:attrNameLst>
                                          <p:attrName>ppt_x</p:attrName>
                                        </p:attrNameLst>
                                      </p:cBhvr>
                                      <p:tavLst>
                                        <p:tav tm="0">
                                          <p:val>
                                            <p:strVal val="0-#ppt_w/2"/>
                                          </p:val>
                                        </p:tav>
                                        <p:tav tm="100000">
                                          <p:val>
                                            <p:strVal val="#ppt_x"/>
                                          </p:val>
                                        </p:tav>
                                      </p:tavLst>
                                    </p:anim>
                                    <p:anim calcmode="lin" valueType="num">
                                      <p:cBhvr>
                                        <p:cTn id="37" dur="500" fill="hold"/>
                                        <p:tgtEl>
                                          <p:spTgt spid="112"/>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nodeType="afterEffect" presetClass="entr" presetSubtype="8" presetID="2" grpId="4" fill="hold">
                                  <p:stCondLst>
                                    <p:cond delay="0"/>
                                  </p:stCondLst>
                                  <p:iterate type="el" backwards="0">
                                    <p:tmAbs val="0"/>
                                  </p:iterate>
                                  <p:childTnLst>
                                    <p:set>
                                      <p:cBhvr>
                                        <p:cTn id="40" fill="hold"/>
                                        <p:tgtEl>
                                          <p:spTgt spid="111"/>
                                        </p:tgtEl>
                                        <p:attrNameLst>
                                          <p:attrName>style.visibility</p:attrName>
                                        </p:attrNameLst>
                                      </p:cBhvr>
                                      <p:to>
                                        <p:strVal val="visible"/>
                                      </p:to>
                                    </p:set>
                                    <p:anim calcmode="lin" valueType="num">
                                      <p:cBhvr>
                                        <p:cTn id="41" dur="500" fill="hold"/>
                                        <p:tgtEl>
                                          <p:spTgt spid="111"/>
                                        </p:tgtEl>
                                        <p:attrNameLst>
                                          <p:attrName>ppt_x</p:attrName>
                                        </p:attrNameLst>
                                      </p:cBhvr>
                                      <p:tavLst>
                                        <p:tav tm="0">
                                          <p:val>
                                            <p:strVal val="0-#ppt_w/2"/>
                                          </p:val>
                                        </p:tav>
                                        <p:tav tm="100000">
                                          <p:val>
                                            <p:strVal val="#ppt_x"/>
                                          </p:val>
                                        </p:tav>
                                      </p:tavLst>
                                    </p:anim>
                                    <p:anim calcmode="lin" valueType="num">
                                      <p:cBhvr>
                                        <p:cTn id="42"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 grpId="1"/>
      <p:bldP build="whole" bldLvl="1" animBg="1" rev="0" advAuto="0" spid="111" grpId="4"/>
      <p:bldP build="whole" bldLvl="1" animBg="1" rev="0" advAuto="0" spid="112" grpId="3"/>
      <p:bldP build="p" bldLvl="1" animBg="1" rev="0" advAuto="0" spid="110"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idx="4294967295"/>
          </p:nvPr>
        </p:nvSpPr>
        <p:spPr>
          <a:xfrm>
            <a:off x="625475" y="147637"/>
            <a:ext cx="8220075" cy="1143001"/>
          </a:xfrm>
          <a:prstGeom prst="rect">
            <a:avLst/>
          </a:prstGeom>
        </p:spPr>
        <p:txBody>
          <a:bodyPr lIns="0" tIns="0" rIns="0" bIns="0">
            <a:normAutofit fontScale="100000" lnSpcReduction="0"/>
          </a:bodyPr>
          <a:lstStyle/>
          <a:p>
            <a:pPr lvl="0" algn="ctr" defTabSz="658368">
              <a:defRPr sz="1800">
                <a:solidFill>
                  <a:srgbClr val="000000"/>
                </a:solidFill>
              </a:defRPr>
            </a:pPr>
            <a:r>
              <a:rPr sz="3100">
                <a:solidFill>
                  <a:srgbClr val="FFFFFF"/>
                </a:solidFill>
                <a:effectLst>
                  <a:outerShdw sx="100000" sy="100000" kx="0" ky="0" algn="b" rotWithShape="0" blurRad="12700" dist="18288" dir="2700000">
                    <a:srgbClr val="000000"/>
                  </a:outerShdw>
                </a:effectLst>
                <a:latin typeface="PT Serif Caption"/>
                <a:ea typeface="PT Serif Caption"/>
                <a:cs typeface="PT Serif Caption"/>
                <a:sym typeface="PT Serif Caption"/>
              </a:rPr>
              <a:t>Le preferenze alimentari sono  </a:t>
            </a:r>
            <a:br>
              <a:rPr sz="3100">
                <a:solidFill>
                  <a:srgbClr val="FFFFFF"/>
                </a:solidFill>
                <a:effectLst>
                  <a:outerShdw sx="100000" sy="100000" kx="0" ky="0" algn="b" rotWithShape="0" blurRad="12700" dist="18288" dir="2700000">
                    <a:srgbClr val="000000"/>
                  </a:outerShdw>
                </a:effectLst>
                <a:latin typeface="PT Serif Caption"/>
                <a:ea typeface="PT Serif Caption"/>
                <a:cs typeface="PT Serif Caption"/>
                <a:sym typeface="PT Serif Caption"/>
              </a:rPr>
            </a:br>
            <a:r>
              <a:rPr sz="3100">
                <a:solidFill>
                  <a:srgbClr val="FFFFFF"/>
                </a:solidFill>
                <a:effectLst>
                  <a:outerShdw sx="100000" sy="100000" kx="0" ky="0" algn="b" rotWithShape="0" blurRad="12700" dist="18288" dir="2700000">
                    <a:srgbClr val="000000"/>
                  </a:outerShdw>
                </a:effectLst>
                <a:latin typeface="PT Serif Caption"/>
                <a:ea typeface="PT Serif Caption"/>
                <a:cs typeface="PT Serif Caption"/>
                <a:sym typeface="PT Serif Caption"/>
              </a:rPr>
              <a:t> orientate dall’apprendimento:</a:t>
            </a:r>
          </a:p>
        </p:txBody>
      </p:sp>
      <p:sp>
        <p:nvSpPr>
          <p:cNvPr id="117" name="Shape 117"/>
          <p:cNvSpPr/>
          <p:nvPr>
            <p:ph type="body" idx="4294967295"/>
          </p:nvPr>
        </p:nvSpPr>
        <p:spPr>
          <a:xfrm>
            <a:off x="1285874" y="1785936"/>
            <a:ext cx="7497765" cy="4714878"/>
          </a:xfrm>
          <a:prstGeom prst="rect">
            <a:avLst/>
          </a:prstGeom>
        </p:spPr>
        <p:txBody>
          <a:bodyPr lIns="0" tIns="0" rIns="0" bIns="0">
            <a:normAutofit fontScale="100000" lnSpcReduction="0"/>
          </a:bodyPr>
          <a:lstStyle/>
          <a:p>
            <a:pPr lvl="0" marL="200025" indent="-117475">
              <a:buSzTx/>
              <a:buNone/>
              <a:defRPr sz="1800"/>
            </a:pPr>
            <a:r>
              <a:rPr sz="3200">
                <a:solidFill>
                  <a:srgbClr val="FFFFFF"/>
                </a:solidFill>
              </a:rPr>
              <a:t>  </a:t>
            </a:r>
            <a:r>
              <a:rPr sz="2600">
                <a:solidFill>
                  <a:srgbClr val="FFFFFF"/>
                </a:solidFill>
              </a:rPr>
              <a:t>Una </a:t>
            </a:r>
            <a:r>
              <a:rPr b="1" sz="2600">
                <a:solidFill>
                  <a:srgbClr val="FFFFFF"/>
                </a:solidFill>
              </a:rPr>
              <a:t>ricettività</a:t>
            </a:r>
            <a:r>
              <a:rPr sz="2600">
                <a:solidFill>
                  <a:srgbClr val="FFFFFF"/>
                </a:solidFill>
              </a:rPr>
              <a:t> per il gusto </a:t>
            </a:r>
            <a:r>
              <a:rPr i="1" sz="2600">
                <a:solidFill>
                  <a:srgbClr val="FFFFFF"/>
                </a:solidFill>
              </a:rPr>
              <a:t>dolce</a:t>
            </a:r>
            <a:endParaRPr i="1">
              <a:solidFill>
                <a:srgbClr val="FFFFFF"/>
              </a:solidFill>
            </a:endParaRPr>
          </a:p>
          <a:p>
            <a:pPr lvl="0">
              <a:defRPr sz="1800"/>
            </a:pPr>
            <a:endParaRPr>
              <a:solidFill>
                <a:srgbClr val="FFFFFF"/>
              </a:solidFill>
            </a:endParaRPr>
          </a:p>
          <a:p>
            <a:pPr lvl="0" marL="200025" indent="-117475">
              <a:buSzTx/>
              <a:buNone/>
              <a:defRPr sz="1800"/>
            </a:pPr>
            <a:r>
              <a:rPr sz="3200">
                <a:solidFill>
                  <a:srgbClr val="FFFFFF"/>
                </a:solidFill>
              </a:rPr>
              <a:t>   </a:t>
            </a:r>
            <a:r>
              <a:rPr b="1" sz="2600">
                <a:solidFill>
                  <a:srgbClr val="FFFFFF"/>
                </a:solidFill>
              </a:rPr>
              <a:t>Adattamento</a:t>
            </a:r>
            <a:r>
              <a:rPr sz="2600">
                <a:solidFill>
                  <a:srgbClr val="FFFFFF"/>
                </a:solidFill>
              </a:rPr>
              <a:t>: preferiamo i cibi a cui siamo abituati</a:t>
            </a:r>
            <a:endParaRPr>
              <a:solidFill>
                <a:srgbClr val="FFFFFF"/>
              </a:solidFill>
            </a:endParaRPr>
          </a:p>
          <a:p>
            <a:pPr lvl="0">
              <a:defRPr sz="1800"/>
            </a:pPr>
            <a:endParaRPr>
              <a:solidFill>
                <a:srgbClr val="FFFFFF"/>
              </a:solidFill>
            </a:endParaRPr>
          </a:p>
          <a:p>
            <a:pPr lvl="0" marL="200025" indent="-117475">
              <a:buSzTx/>
              <a:buNone/>
              <a:defRPr sz="1800"/>
            </a:pPr>
            <a:r>
              <a:rPr sz="3200">
                <a:solidFill>
                  <a:srgbClr val="FFFFFF"/>
                </a:solidFill>
              </a:rPr>
              <a:t>  </a:t>
            </a:r>
            <a:r>
              <a:rPr sz="2600">
                <a:solidFill>
                  <a:srgbClr val="FFFFFF"/>
                </a:solidFill>
              </a:rPr>
              <a:t>L’esposizione ad alimenti ammessi nella </a:t>
            </a:r>
            <a:r>
              <a:rPr b="1" sz="2600">
                <a:solidFill>
                  <a:srgbClr val="FFFFFF"/>
                </a:solidFill>
              </a:rPr>
              <a:t>cultura di appartenenza </a:t>
            </a:r>
          </a:p>
        </p:txBody>
      </p:sp>
      <p:pic>
        <p:nvPicPr>
          <p:cNvPr id="118" name="image4.png"/>
          <p:cNvPicPr/>
          <p:nvPr/>
        </p:nvPicPr>
        <p:blipFill>
          <a:blip r:embed="rId3">
            <a:extLst/>
          </a:blip>
          <a:stretch>
            <a:fillRect/>
          </a:stretch>
        </p:blipFill>
        <p:spPr>
          <a:xfrm>
            <a:off x="357186" y="3000375"/>
            <a:ext cx="990602" cy="1143000"/>
          </a:xfrm>
          <a:prstGeom prst="rect">
            <a:avLst/>
          </a:prstGeom>
          <a:ln w="12700">
            <a:miter lim="400000"/>
          </a:ln>
        </p:spPr>
      </p:pic>
      <p:pic>
        <p:nvPicPr>
          <p:cNvPr id="119" name="image5.png"/>
          <p:cNvPicPr/>
          <p:nvPr/>
        </p:nvPicPr>
        <p:blipFill>
          <a:blip r:embed="rId4">
            <a:extLst/>
          </a:blip>
          <a:stretch>
            <a:fillRect/>
          </a:stretch>
        </p:blipFill>
        <p:spPr>
          <a:xfrm>
            <a:off x="357186" y="4786312"/>
            <a:ext cx="1143002" cy="1004889"/>
          </a:xfrm>
          <a:prstGeom prst="rect">
            <a:avLst/>
          </a:prstGeom>
          <a:ln w="12700">
            <a:miter lim="400000"/>
          </a:ln>
        </p:spPr>
      </p:pic>
      <p:pic>
        <p:nvPicPr>
          <p:cNvPr id="120" name="image6.png"/>
          <p:cNvPicPr/>
          <p:nvPr/>
        </p:nvPicPr>
        <p:blipFill>
          <a:blip r:embed="rId5">
            <a:extLst/>
          </a:blip>
          <a:stretch>
            <a:fillRect/>
          </a:stretch>
        </p:blipFill>
        <p:spPr>
          <a:xfrm>
            <a:off x="428625" y="1714500"/>
            <a:ext cx="1027113" cy="862013"/>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idx="4294967295"/>
          </p:nvPr>
        </p:nvSpPr>
        <p:spPr>
          <a:xfrm>
            <a:off x="1547811" y="404811"/>
            <a:ext cx="6500815" cy="989014"/>
          </a:xfrm>
          <a:prstGeom prst="rect">
            <a:avLst/>
          </a:prstGeom>
        </p:spPr>
        <p:txBody>
          <a:bodyPr lIns="0" tIns="0" rIns="0" bIns="0">
            <a:normAutofit fontScale="100000" lnSpcReduction="0"/>
          </a:bodyPr>
          <a:lstStyle/>
          <a:p>
            <a:pPr lvl="0" algn="ctr" defTabSz="502919">
              <a:defRPr sz="1800">
                <a:solidFill>
                  <a:srgbClr val="000000"/>
                </a:solidFill>
              </a:defRPr>
            </a:pPr>
            <a:r>
              <a:rPr sz="2900">
                <a:solidFill>
                  <a:srgbClr val="FFFFFF"/>
                </a:solidFill>
                <a:effectLst>
                  <a:outerShdw sx="100000" sy="100000" kx="0" ky="0" algn="b" rotWithShape="0" blurRad="12700" dist="20955" dir="2700000">
                    <a:srgbClr val="000000"/>
                  </a:outerShdw>
                </a:effectLst>
              </a:rPr>
              <a:t>  </a:t>
            </a:r>
            <a:r>
              <a:rPr sz="2900">
                <a:solidFill>
                  <a:srgbClr val="FFFFFF"/>
                </a:solidFill>
                <a:effectLst>
                  <a:outerShdw sx="100000" sy="100000" kx="0" ky="0" algn="b" rotWithShape="0" blurRad="12700" dist="20955" dir="2700000">
                    <a:srgbClr val="000000"/>
                  </a:outerShdw>
                </a:effectLst>
                <a:latin typeface="PT Serif Caption"/>
                <a:ea typeface="PT Serif Caption"/>
                <a:cs typeface="PT Serif Caption"/>
                <a:sym typeface="PT Serif Caption"/>
              </a:rPr>
              <a:t>L</a:t>
            </a:r>
            <a:r>
              <a:rPr sz="3800">
                <a:solidFill>
                  <a:srgbClr val="FFFFFF"/>
                </a:solidFill>
                <a:effectLst>
                  <a:outerShdw sx="100000" sy="100000" kx="0" ky="0" algn="b" rotWithShape="0" blurRad="12700" dist="20955" dir="2700000">
                    <a:srgbClr val="000000"/>
                  </a:outerShdw>
                </a:effectLst>
                <a:latin typeface="PT Serif Caption"/>
                <a:ea typeface="PT Serif Caption"/>
                <a:cs typeface="PT Serif Caption"/>
                <a:sym typeface="PT Serif Caption"/>
              </a:rPr>
              <a:t>e memorie legate al cibo</a:t>
            </a:r>
          </a:p>
        </p:txBody>
      </p:sp>
      <p:sp>
        <p:nvSpPr>
          <p:cNvPr id="125" name="Shape 125"/>
          <p:cNvSpPr/>
          <p:nvPr>
            <p:ph type="body" idx="4294967295"/>
          </p:nvPr>
        </p:nvSpPr>
        <p:spPr>
          <a:xfrm>
            <a:off x="457200" y="2357436"/>
            <a:ext cx="8229600" cy="3768728"/>
          </a:xfrm>
          <a:prstGeom prst="rect">
            <a:avLst/>
          </a:prstGeom>
        </p:spPr>
        <p:txBody>
          <a:bodyPr lIns="0" tIns="0" rIns="0" bIns="0">
            <a:normAutofit fontScale="100000" lnSpcReduction="0"/>
          </a:bodyPr>
          <a:lstStyle/>
          <a:p>
            <a:pPr lvl="0" marL="200025" indent="-117475">
              <a:buSzTx/>
              <a:buNone/>
              <a:defRPr sz="1800"/>
            </a:pPr>
          </a:p>
          <a:p>
            <a:pPr lvl="0" marL="200025" indent="-117475">
              <a:buSzTx/>
              <a:buNone/>
              <a:defRPr sz="1800"/>
            </a:pPr>
            <a:r>
              <a:rPr sz="3200"/>
              <a:t>       </a:t>
            </a:r>
            <a:endParaRPr sz="3200"/>
          </a:p>
          <a:p>
            <a:pPr lvl="0" marL="200025" indent="-117475">
              <a:buSzTx/>
              <a:buNone/>
              <a:defRPr sz="1800"/>
            </a:pPr>
            <a:endParaRPr sz="3200"/>
          </a:p>
          <a:p>
            <a:pPr lvl="0" marL="200025" indent="-117475">
              <a:buSzTx/>
              <a:buNone/>
              <a:defRPr sz="1800"/>
            </a:pPr>
            <a:r>
              <a:rPr sz="3200"/>
              <a:t>      </a:t>
            </a:r>
          </a:p>
        </p:txBody>
      </p:sp>
      <p:pic>
        <p:nvPicPr>
          <p:cNvPr id="126" name="image11.jpeg" descr="\\usi\dfs\utenti\P\preziosa\Desktop\amelie.jpg"/>
          <p:cNvPicPr/>
          <p:nvPr/>
        </p:nvPicPr>
        <p:blipFill>
          <a:blip r:embed="rId3">
            <a:extLst/>
          </a:blip>
          <a:stretch>
            <a:fillRect/>
          </a:stretch>
        </p:blipFill>
        <p:spPr>
          <a:xfrm>
            <a:off x="2387600" y="1773236"/>
            <a:ext cx="5233988" cy="338455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88631"/>
      </a:lt1>
      <a:dk2>
        <a:srgbClr val="A7A7A7"/>
      </a:dk2>
      <a:lt2>
        <a:srgbClr val="535353"/>
      </a:lt2>
      <a:accent1>
        <a:srgbClr val="3891A7"/>
      </a:accent1>
      <a:accent2>
        <a:srgbClr val="FEB80A"/>
      </a:accent2>
      <a:accent3>
        <a:srgbClr val="8F8F8F"/>
      </a:accent3>
      <a:accent4>
        <a:srgbClr val="707070"/>
      </a:accent4>
      <a:accent5>
        <a:srgbClr val="AEC5CE"/>
      </a:accent5>
      <a:accent6>
        <a:srgbClr val="E6A70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8631"/>
        </a:solidFill>
        <a:ln w="25400" cap="flat">
          <a:solidFill>
            <a:srgbClr val="3891A7"/>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891A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891A7"/>
      </a:accent1>
      <a:accent2>
        <a:srgbClr val="FEB80A"/>
      </a:accent2>
      <a:accent3>
        <a:srgbClr val="8F8F8F"/>
      </a:accent3>
      <a:accent4>
        <a:srgbClr val="707070"/>
      </a:accent4>
      <a:accent5>
        <a:srgbClr val="AEC5CE"/>
      </a:accent5>
      <a:accent6>
        <a:srgbClr val="E6A70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8631"/>
        </a:solidFill>
        <a:ln w="25400" cap="flat">
          <a:solidFill>
            <a:srgbClr val="3891A7"/>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891A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